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52"/>
  </p:notesMasterIdLst>
  <p:handoutMasterIdLst>
    <p:handoutMasterId r:id="rId53"/>
  </p:handoutMasterIdLst>
  <p:sldIdLst>
    <p:sldId id="256" r:id="rId2"/>
    <p:sldId id="403" r:id="rId3"/>
    <p:sldId id="404" r:id="rId4"/>
    <p:sldId id="405" r:id="rId5"/>
    <p:sldId id="406" r:id="rId6"/>
    <p:sldId id="304" r:id="rId7"/>
    <p:sldId id="418" r:id="rId8"/>
    <p:sldId id="385" r:id="rId9"/>
    <p:sldId id="313" r:id="rId10"/>
    <p:sldId id="375" r:id="rId11"/>
    <p:sldId id="323" r:id="rId12"/>
    <p:sldId id="325" r:id="rId13"/>
    <p:sldId id="373" r:id="rId14"/>
    <p:sldId id="314" r:id="rId15"/>
    <p:sldId id="383" r:id="rId16"/>
    <p:sldId id="408" r:id="rId17"/>
    <p:sldId id="388" r:id="rId18"/>
    <p:sldId id="412" r:id="rId19"/>
    <p:sldId id="401" r:id="rId20"/>
    <p:sldId id="400" r:id="rId21"/>
    <p:sldId id="410" r:id="rId22"/>
    <p:sldId id="387" r:id="rId23"/>
    <p:sldId id="407" r:id="rId24"/>
    <p:sldId id="417" r:id="rId25"/>
    <p:sldId id="397" r:id="rId26"/>
    <p:sldId id="411" r:id="rId27"/>
    <p:sldId id="389" r:id="rId28"/>
    <p:sldId id="419" r:id="rId29"/>
    <p:sldId id="402" r:id="rId30"/>
    <p:sldId id="409" r:id="rId31"/>
    <p:sldId id="398" r:id="rId32"/>
    <p:sldId id="399" r:id="rId33"/>
    <p:sldId id="413" r:id="rId34"/>
    <p:sldId id="391" r:id="rId35"/>
    <p:sldId id="392" r:id="rId36"/>
    <p:sldId id="396" r:id="rId37"/>
    <p:sldId id="394" r:id="rId38"/>
    <p:sldId id="395" r:id="rId39"/>
    <p:sldId id="378" r:id="rId40"/>
    <p:sldId id="379" r:id="rId41"/>
    <p:sldId id="416" r:id="rId42"/>
    <p:sldId id="327" r:id="rId43"/>
    <p:sldId id="328" r:id="rId44"/>
    <p:sldId id="390" r:id="rId45"/>
    <p:sldId id="356" r:id="rId46"/>
    <p:sldId id="381" r:id="rId47"/>
    <p:sldId id="355" r:id="rId48"/>
    <p:sldId id="320" r:id="rId49"/>
    <p:sldId id="343" r:id="rId50"/>
    <p:sldId id="354" r:id="rId51"/>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Marinosyan" initials="EM" lastIdx="2" clrIdx="0">
    <p:extLst>
      <p:ext uri="{19B8F6BF-5375-455C-9EA6-DF929625EA0E}">
        <p15:presenceInfo xmlns:p15="http://schemas.microsoft.com/office/powerpoint/2012/main" userId="b00748938abb28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8F8F8"/>
    <a:srgbClr val="5281AB"/>
    <a:srgbClr val="F6F6F6"/>
    <a:srgbClr val="303F5E"/>
    <a:srgbClr val="104779"/>
    <a:srgbClr val="DF7344"/>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87" autoAdjust="0"/>
    <p:restoredTop sz="85781" autoAdjust="0"/>
  </p:normalViewPr>
  <p:slideViewPr>
    <p:cSldViewPr>
      <p:cViewPr varScale="1">
        <p:scale>
          <a:sx n="59" d="100"/>
          <a:sy n="59" d="100"/>
        </p:scale>
        <p:origin x="908" y="52"/>
      </p:cViewPr>
      <p:guideLst>
        <p:guide orient="horz" pos="2160"/>
        <p:guide pos="2880"/>
      </p:guideLst>
    </p:cSldViewPr>
  </p:slideViewPr>
  <p:outlineViewPr>
    <p:cViewPr>
      <p:scale>
        <a:sx n="33" d="100"/>
        <a:sy n="33" d="100"/>
      </p:scale>
      <p:origin x="0" y="-1988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8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AC77DA2-0ABC-4058-9FF7-9E263F0890C4}" type="datetimeFigureOut">
              <a:rPr lang="ru-RU"/>
              <a:pPr>
                <a:defRPr/>
              </a:pPr>
              <a:t>02.04.2019</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D5B2642-299D-42B1-B603-2312E255110C}" type="slidenum">
              <a:rPr lang="ru-RU"/>
              <a:pPr>
                <a:defRPr/>
              </a:pPr>
              <a:t>‹#›</a:t>
            </a:fld>
            <a:endParaRPr lang="ru-RU"/>
          </a:p>
        </p:txBody>
      </p:sp>
    </p:spTree>
    <p:extLst>
      <p:ext uri="{BB962C8B-B14F-4D97-AF65-F5344CB8AC3E}">
        <p14:creationId xmlns:p14="http://schemas.microsoft.com/office/powerpoint/2010/main" val="2512427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6E8B3D9-62CF-4406-A179-527A7F249151}" type="datetimeFigureOut">
              <a:rPr lang="ru-RU"/>
              <a:pPr>
                <a:defRPr/>
              </a:pPr>
              <a:t>02.04.2019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87C966B-563A-45BA-92DE-DF8613A9A605}" type="slidenum">
              <a:rPr lang="ru-RU"/>
              <a:pPr>
                <a:defRPr/>
              </a:pPr>
              <a:t>‹#›</a:t>
            </a:fld>
            <a:endParaRPr lang="ru-RU"/>
          </a:p>
        </p:txBody>
      </p:sp>
    </p:spTree>
    <p:extLst>
      <p:ext uri="{BB962C8B-B14F-4D97-AF65-F5344CB8AC3E}">
        <p14:creationId xmlns:p14="http://schemas.microsoft.com/office/powerpoint/2010/main" val="2372854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err="1"/>
              <a:t>ВолГТУ</a:t>
            </a:r>
            <a:r>
              <a:rPr lang="ru-RU" dirty="0"/>
              <a:t> сохранил свои позиции в авторитетном рейтинге вузов стран с активно развивающейся экономикой, по данным </a:t>
            </a:r>
            <a:r>
              <a:rPr lang="en-US" dirty="0"/>
              <a:t>Times Higher Education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этот рейтинг рассчитывается по данным </a:t>
            </a:r>
            <a:r>
              <a:rPr lang="en-US" dirty="0"/>
              <a:t>Scopus</a:t>
            </a:r>
            <a:endParaRPr lang="ru-RU" dirty="0"/>
          </a:p>
          <a:p>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a:t>
            </a:fld>
            <a:endParaRPr lang="ru-RU"/>
          </a:p>
        </p:txBody>
      </p:sp>
    </p:spTree>
    <p:extLst>
      <p:ext uri="{BB962C8B-B14F-4D97-AF65-F5344CB8AC3E}">
        <p14:creationId xmlns:p14="http://schemas.microsoft.com/office/powerpoint/2010/main" val="4233325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eaLnBrk="1" hangingPunct="1">
              <a:spcBef>
                <a:spcPct val="0"/>
              </a:spcBef>
              <a:buFontTx/>
              <a:buNone/>
            </a:pPr>
            <a:r>
              <a:rPr lang="ru-RU" altLang="ru-RU" sz="1200" i="0" baseline="0" dirty="0">
                <a:solidFill>
                  <a:schemeClr val="tx2"/>
                </a:solidFill>
                <a:latin typeface="Times New Roman" panose="02020603050405020304" pitchFamily="18" charset="0"/>
              </a:rPr>
              <a:t>6</a:t>
            </a:r>
            <a:r>
              <a:rPr lang="en-US" altLang="ru-RU" sz="1200" i="0" baseline="0" dirty="0">
                <a:solidFill>
                  <a:schemeClr val="tx2"/>
                </a:solidFill>
                <a:latin typeface="Times New Roman" panose="02020603050405020304" pitchFamily="18" charset="0"/>
              </a:rPr>
              <a:t>,</a:t>
            </a:r>
            <a:r>
              <a:rPr lang="ru-RU" altLang="ru-RU" sz="1200" i="0" baseline="0" dirty="0">
                <a:solidFill>
                  <a:schemeClr val="tx2"/>
                </a:solidFill>
                <a:latin typeface="Times New Roman" panose="02020603050405020304" pitchFamily="18" charset="0"/>
              </a:rPr>
              <a:t>0</a:t>
            </a:r>
            <a:r>
              <a:rPr lang="en-US" altLang="ru-RU" sz="1200" i="0" baseline="0" dirty="0">
                <a:solidFill>
                  <a:schemeClr val="tx2"/>
                </a:solidFill>
                <a:latin typeface="Times New Roman" panose="02020603050405020304" pitchFamily="18" charset="0"/>
              </a:rPr>
              <a:t>00 </a:t>
            </a:r>
            <a:r>
              <a:rPr lang="ru-RU" altLang="ru-RU" sz="1200" i="0" baseline="0" dirty="0">
                <a:solidFill>
                  <a:schemeClr val="tx2"/>
                </a:solidFill>
                <a:latin typeface="Times New Roman" panose="02020603050405020304" pitchFamily="18" charset="0"/>
              </a:rPr>
              <a:t>электронных книг по всем аспектам инженерных направлений доступны для годовой подписки</a:t>
            </a:r>
            <a:endParaRPr lang="en-US" altLang="ru-RU" sz="1200" i="0" baseline="0" dirty="0">
              <a:solidFill>
                <a:schemeClr val="tx2"/>
              </a:solidFill>
              <a:latin typeface="Times New Roman" panose="02020603050405020304" pitchFamily="18" charset="0"/>
            </a:endParaRPr>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15</a:t>
            </a:fld>
            <a:endParaRPr lang="ru-RU"/>
          </a:p>
        </p:txBody>
      </p:sp>
    </p:spTree>
    <p:extLst>
      <p:ext uri="{BB962C8B-B14F-4D97-AF65-F5344CB8AC3E}">
        <p14:creationId xmlns:p14="http://schemas.microsoft.com/office/powerpoint/2010/main" val="448848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Незаменимый инструмент для исследований в прикладных областях науки, технологий, инженерии и математики</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17</a:t>
            </a:fld>
            <a:endParaRPr lang="ru-RU"/>
          </a:p>
        </p:txBody>
      </p:sp>
    </p:spTree>
    <p:extLst>
      <p:ext uri="{BB962C8B-B14F-4D97-AF65-F5344CB8AC3E}">
        <p14:creationId xmlns:p14="http://schemas.microsoft.com/office/powerpoint/2010/main" val="254642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18</a:t>
            </a:fld>
            <a:endParaRPr lang="ru-RU"/>
          </a:p>
        </p:txBody>
      </p:sp>
    </p:spTree>
    <p:extLst>
      <p:ext uri="{BB962C8B-B14F-4D97-AF65-F5344CB8AC3E}">
        <p14:creationId xmlns:p14="http://schemas.microsoft.com/office/powerpoint/2010/main" val="3201849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solidFill>
                  <a:schemeClr val="accent6">
                    <a:lumMod val="75000"/>
                  </a:schemeClr>
                </a:solidFill>
                <a:cs typeface="Times New Roman" panose="02020603050405020304" pitchFamily="18" charset="0"/>
              </a:rPr>
              <a:t>наиболее авторитетная в мире научная база данных </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19</a:t>
            </a:fld>
            <a:endParaRPr lang="ru-RU"/>
          </a:p>
        </p:txBody>
      </p:sp>
    </p:spTree>
    <p:extLst>
      <p:ext uri="{BB962C8B-B14F-4D97-AF65-F5344CB8AC3E}">
        <p14:creationId xmlns:p14="http://schemas.microsoft.com/office/powerpoint/2010/main" val="2665963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i="1" dirty="0">
                <a:solidFill>
                  <a:schemeClr val="accent6">
                    <a:lumMod val="75000"/>
                  </a:schemeClr>
                </a:solidFill>
                <a:cs typeface="Times New Roman" panose="02020603050405020304" pitchFamily="18" charset="0"/>
              </a:rPr>
              <a:t>Без ЭМБАРГО- без задержек для новых номеров. </a:t>
            </a:r>
            <a:r>
              <a:rPr lang="ru-RU" sz="1200" dirty="0"/>
              <a:t>Базу </a:t>
            </a:r>
            <a:r>
              <a:rPr lang="en-US" sz="1200" dirty="0"/>
              <a:t>BSC </a:t>
            </a:r>
            <a:r>
              <a:rPr lang="ru-RU" sz="1200" dirty="0"/>
              <a:t>можно подписать как отдельный продукт или оплатить только ее апгрейд при наличии подписки на </a:t>
            </a:r>
            <a:r>
              <a:rPr lang="ru-RU" sz="1200" dirty="0" err="1"/>
              <a:t>Business</a:t>
            </a:r>
            <a:r>
              <a:rPr lang="ru-RU" sz="1200" dirty="0"/>
              <a:t> </a:t>
            </a:r>
            <a:r>
              <a:rPr lang="ru-RU" sz="1200" dirty="0" err="1"/>
              <a:t>Source</a:t>
            </a:r>
            <a:r>
              <a:rPr lang="ru-RU" sz="1200" dirty="0"/>
              <a:t> </a:t>
            </a:r>
            <a:r>
              <a:rPr lang="ru-RU" sz="1200" dirty="0" err="1"/>
              <a:t>Premier</a:t>
            </a:r>
            <a:r>
              <a:rPr lang="ru-RU" sz="1200" dirty="0"/>
              <a:t>, которая входит в состав стандартного пакета баз данных EBSCO.</a:t>
            </a:r>
          </a:p>
          <a:p>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20</a:t>
            </a:fld>
            <a:endParaRPr lang="ru-RU"/>
          </a:p>
        </p:txBody>
      </p:sp>
    </p:spTree>
    <p:extLst>
      <p:ext uri="{BB962C8B-B14F-4D97-AF65-F5344CB8AC3E}">
        <p14:creationId xmlns:p14="http://schemas.microsoft.com/office/powerpoint/2010/main" val="1164569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21</a:t>
            </a:fld>
            <a:endParaRPr lang="ru-RU"/>
          </a:p>
        </p:txBody>
      </p:sp>
    </p:spTree>
    <p:extLst>
      <p:ext uri="{BB962C8B-B14F-4D97-AF65-F5344CB8AC3E}">
        <p14:creationId xmlns:p14="http://schemas.microsoft.com/office/powerpoint/2010/main" val="317718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kern="1200" dirty="0">
                <a:solidFill>
                  <a:schemeClr val="tx1"/>
                </a:solidFill>
                <a:effectLst/>
                <a:latin typeface="+mn-lt"/>
                <a:ea typeface="+mn-ea"/>
                <a:cs typeface="+mn-cs"/>
              </a:rPr>
              <a:t>Универсальный информационный ресурс, охватывающий все аспекты сельского хозяйства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kern="1200" dirty="0">
                <a:solidFill>
                  <a:schemeClr val="tx1"/>
                </a:solidFill>
                <a:effectLst/>
                <a:latin typeface="+mn-lt"/>
                <a:ea typeface="+mn-ea"/>
                <a:cs typeface="+mn-cs"/>
              </a:rPr>
              <a:t>Содержит библиографические записи Национальной сельскохозяйственной библиотеки </a:t>
            </a:r>
            <a:r>
              <a:rPr lang="ru-RU" sz="1200" kern="1200" dirty="0" smtClean="0">
                <a:solidFill>
                  <a:schemeClr val="tx1"/>
                </a:solidFill>
                <a:effectLst/>
                <a:latin typeface="+mn-lt"/>
                <a:ea typeface="+mn-ea"/>
                <a:cs typeface="+mn-cs"/>
              </a:rPr>
              <a:t>США </a:t>
            </a:r>
            <a:r>
              <a:rPr lang="ru-RU" sz="1200" kern="1200" dirty="0">
                <a:solidFill>
                  <a:schemeClr val="tx1"/>
                </a:solidFill>
                <a:effectLst/>
                <a:latin typeface="+mn-lt"/>
                <a:ea typeface="+mn-ea"/>
                <a:cs typeface="+mn-cs"/>
              </a:rPr>
              <a:t>и предоставляет доступ к нескольким миллионам тезисов и записей. Записи преимущественно состоят из статей из академических журналов, глав книг, диссертаций, и других источников, относящихся к сфере сельского хозяйства.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22</a:t>
            </a:fld>
            <a:endParaRPr lang="ru-RU"/>
          </a:p>
        </p:txBody>
      </p:sp>
    </p:spTree>
    <p:extLst>
      <p:ext uri="{BB962C8B-B14F-4D97-AF65-F5344CB8AC3E}">
        <p14:creationId xmlns:p14="http://schemas.microsoft.com/office/powerpoint/2010/main" val="58473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solidFill>
                  <a:schemeClr val="tx2"/>
                </a:solidFill>
              </a:rPr>
              <a:t>обширная полнотекстовая база данных, разработанная для поддержки информационных нужд пищевой индустрии на всех уровнях. </a:t>
            </a:r>
            <a:r>
              <a:rPr lang="ru-RU" dirty="0" smtClean="0"/>
              <a:t>предлагает </a:t>
            </a:r>
            <a:r>
              <a:rPr lang="ru-RU" dirty="0"/>
              <a:t>актуальную полнотекстовую подборку современных материалов, относящихся к производству продуктов питания. </a:t>
            </a:r>
            <a:r>
              <a:rPr lang="ru-RU" dirty="0" smtClean="0"/>
              <a:t>включает </a:t>
            </a:r>
            <a:r>
              <a:rPr lang="ru-RU" dirty="0"/>
              <a:t>29 ключевых отчетов пищевой промышленности и рынка продуктов питания, а также десятки тысяч статей по отраслевым темам</a:t>
            </a:r>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23</a:t>
            </a:fld>
            <a:endParaRPr lang="ru-RU"/>
          </a:p>
        </p:txBody>
      </p:sp>
    </p:spTree>
    <p:extLst>
      <p:ext uri="{BB962C8B-B14F-4D97-AF65-F5344CB8AC3E}">
        <p14:creationId xmlns:p14="http://schemas.microsoft.com/office/powerpoint/2010/main" val="1634187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Самая большая база данных об экологии и окружающей среде</a:t>
            </a:r>
          </a:p>
          <a:p>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24</a:t>
            </a:fld>
            <a:endParaRPr lang="ru-RU"/>
          </a:p>
        </p:txBody>
      </p:sp>
    </p:spTree>
    <p:extLst>
      <p:ext uri="{BB962C8B-B14F-4D97-AF65-F5344CB8AC3E}">
        <p14:creationId xmlns:p14="http://schemas.microsoft.com/office/powerpoint/2010/main" val="4241013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solidFill>
                  <a:schemeClr val="tx2"/>
                </a:solidFill>
              </a:rPr>
              <a:t>Это обширная база библиографической информации и работ, призванная помочь в научных и биомедицинских исследованиях</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25</a:t>
            </a:fld>
            <a:endParaRPr lang="ru-RU"/>
          </a:p>
        </p:txBody>
      </p:sp>
    </p:spTree>
    <p:extLst>
      <p:ext uri="{BB962C8B-B14F-4D97-AF65-F5344CB8AC3E}">
        <p14:creationId xmlns:p14="http://schemas.microsoft.com/office/powerpoint/2010/main" val="326637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Новаков</a:t>
            </a:r>
            <a:r>
              <a:rPr lang="ru-RU" dirty="0"/>
              <a:t> Иван Александрович, председатель диссертационного совета. </a:t>
            </a:r>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3</a:t>
            </a:fld>
            <a:endParaRPr lang="ru-RU"/>
          </a:p>
        </p:txBody>
      </p:sp>
    </p:spTree>
    <p:extLst>
      <p:ext uri="{BB962C8B-B14F-4D97-AF65-F5344CB8AC3E}">
        <p14:creationId xmlns:p14="http://schemas.microsoft.com/office/powerpoint/2010/main" val="609674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26</a:t>
            </a:fld>
            <a:endParaRPr lang="ru-RU"/>
          </a:p>
        </p:txBody>
      </p:sp>
    </p:spTree>
    <p:extLst>
      <p:ext uri="{BB962C8B-B14F-4D97-AF65-F5344CB8AC3E}">
        <p14:creationId xmlns:p14="http://schemas.microsoft.com/office/powerpoint/2010/main" val="32816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полнотекстовая база данных об искусстве, архитектуре и дизайне</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27</a:t>
            </a:fld>
            <a:endParaRPr lang="ru-RU"/>
          </a:p>
        </p:txBody>
      </p:sp>
    </p:spTree>
    <p:extLst>
      <p:ext uri="{BB962C8B-B14F-4D97-AF65-F5344CB8AC3E}">
        <p14:creationId xmlns:p14="http://schemas.microsoft.com/office/powerpoint/2010/main" val="258058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аудиовизуальный архив по архитектуре., Он предлагает глубокую и подробную панораму основных авторов мира, работ, опыта и вопросов, связанных с областью архитектуры.</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28</a:t>
            </a:fld>
            <a:endParaRPr lang="ru-RU"/>
          </a:p>
        </p:txBody>
      </p:sp>
    </p:spTree>
    <p:extLst>
      <p:ext uri="{BB962C8B-B14F-4D97-AF65-F5344CB8AC3E}">
        <p14:creationId xmlns:p14="http://schemas.microsoft.com/office/powerpoint/2010/main" val="1951514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indent="-342900">
              <a:lnSpc>
                <a:spcPct val="120000"/>
              </a:lnSpc>
              <a:spcBef>
                <a:spcPct val="0"/>
              </a:spcBef>
              <a:buClr>
                <a:schemeClr val="accent3"/>
              </a:buClr>
            </a:pPr>
            <a:r>
              <a:rPr lang="ru-RU" sz="1200" kern="1200" dirty="0">
                <a:solidFill>
                  <a:schemeClr val="tx1"/>
                </a:solidFill>
                <a:effectLst/>
                <a:latin typeface="+mn-lt"/>
                <a:ea typeface="+mn-ea"/>
                <a:cs typeface="+mn-cs"/>
              </a:rPr>
              <a:t>Уникальная база данных, содержащая полные тексты для 2 555 самых известных журналов по медицине, большинство из которых доступны без эмбарго, что дает пользователям возможность получать информацию сразу после публикации. Охватывает материалы, датируемые с 1857 года, и полнотекстовые материалы, датируемые с 1865 года. Это крупнейший мировой источник полнотекстовых медицинских и биомедицинских материалов, индексированных в MEDLINE. </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31</a:t>
            </a:fld>
            <a:endParaRPr lang="ru-RU"/>
          </a:p>
        </p:txBody>
      </p:sp>
    </p:spTree>
    <p:extLst>
      <p:ext uri="{BB962C8B-B14F-4D97-AF65-F5344CB8AC3E}">
        <p14:creationId xmlns:p14="http://schemas.microsoft.com/office/powerpoint/2010/main" val="4078742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i="1" dirty="0">
                <a:solidFill>
                  <a:schemeClr val="accent6">
                    <a:lumMod val="75000"/>
                  </a:schemeClr>
                </a:solidFill>
                <a:cs typeface="Times New Roman" panose="02020603050405020304" pitchFamily="18" charset="0"/>
              </a:rPr>
              <a:t>доступны к чтению с первого дня публикации, без задержек</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32</a:t>
            </a:fld>
            <a:endParaRPr lang="ru-RU"/>
          </a:p>
        </p:txBody>
      </p:sp>
    </p:spTree>
    <p:extLst>
      <p:ext uri="{BB962C8B-B14F-4D97-AF65-F5344CB8AC3E}">
        <p14:creationId xmlns:p14="http://schemas.microsoft.com/office/powerpoint/2010/main" val="4273336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sz="1200" b="0" i="0" kern="1200" dirty="0">
                <a:solidFill>
                  <a:schemeClr val="tx1"/>
                </a:solidFill>
                <a:effectLst/>
                <a:latin typeface="+mn-lt"/>
                <a:ea typeface="+mn-ea"/>
                <a:cs typeface="+mn-cs"/>
              </a:rPr>
              <a:t>мощный современный поисковый сервис, обеспечивающий многоаспектный поиск как библиографической информации, так и информации по химическим реакциям, структурным соединениям и патентам.</a:t>
            </a:r>
            <a:endParaRPr lang="ru-RU" sz="1200" b="1" kern="1200" dirty="0">
              <a:solidFill>
                <a:srgbClr val="000080"/>
              </a:solidFill>
            </a:endParaRPr>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34</a:t>
            </a:fld>
            <a:endParaRPr lang="ru-RU"/>
          </a:p>
        </p:txBody>
      </p:sp>
    </p:spTree>
    <p:extLst>
      <p:ext uri="{BB962C8B-B14F-4D97-AF65-F5344CB8AC3E}">
        <p14:creationId xmlns:p14="http://schemas.microsoft.com/office/powerpoint/2010/main" val="3936814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sz="1200" b="0" i="0" kern="1200" dirty="0">
                <a:solidFill>
                  <a:schemeClr val="tx1"/>
                </a:solidFill>
                <a:effectLst/>
                <a:latin typeface="+mn-lt"/>
                <a:ea typeface="+mn-ea"/>
                <a:cs typeface="+mn-cs"/>
              </a:rPr>
              <a:t>библиографический поиск в </a:t>
            </a:r>
            <a:r>
              <a:rPr lang="ru-RU" sz="1200" b="0" i="0" kern="1200" dirty="0" err="1">
                <a:solidFill>
                  <a:schemeClr val="tx1"/>
                </a:solidFill>
                <a:effectLst/>
                <a:latin typeface="+mn-lt"/>
                <a:ea typeface="+mn-ea"/>
                <a:cs typeface="+mn-cs"/>
              </a:rPr>
              <a:t>SciFinder</a:t>
            </a:r>
            <a:r>
              <a:rPr lang="ru-RU" sz="1200" b="0" i="0" kern="1200" dirty="0">
                <a:solidFill>
                  <a:schemeClr val="tx1"/>
                </a:solidFill>
                <a:effectLst/>
                <a:latin typeface="+mn-lt"/>
                <a:ea typeface="+mn-ea"/>
                <a:cs typeface="+mn-cs"/>
              </a:rPr>
              <a:t> обеспечивает не только поиск по традиционным элементам библиографического описания (автор, заглавие,</a:t>
            </a:r>
            <a:r>
              <a:rPr lang="ru-RU" sz="1200" b="0" i="0" kern="1200" baseline="0" dirty="0">
                <a:solidFill>
                  <a:schemeClr val="tx1"/>
                </a:solidFill>
                <a:effectLst/>
                <a:latin typeface="+mn-lt"/>
                <a:ea typeface="+mn-ea"/>
                <a:cs typeface="+mn-cs"/>
              </a:rPr>
              <a:t> название компании, журнал </a:t>
            </a:r>
            <a:r>
              <a:rPr lang="ru-RU" sz="1200" b="0" i="0" kern="1200" baseline="0" dirty="0" err="1">
                <a:solidFill>
                  <a:schemeClr val="tx1"/>
                </a:solidFill>
                <a:effectLst/>
                <a:latin typeface="+mn-lt"/>
                <a:ea typeface="+mn-ea"/>
                <a:cs typeface="+mn-cs"/>
              </a:rPr>
              <a:t>итд</a:t>
            </a:r>
            <a:r>
              <a:rPr lang="ru-RU" sz="1200" b="0" i="0" kern="1200" baseline="0" dirty="0">
                <a:solidFill>
                  <a:schemeClr val="tx1"/>
                </a:solidFill>
                <a:effectLst/>
                <a:latin typeface="+mn-lt"/>
                <a:ea typeface="+mn-ea"/>
                <a:cs typeface="+mn-cs"/>
              </a:rPr>
              <a:t>)</a:t>
            </a:r>
            <a:r>
              <a:rPr lang="ru-RU" sz="1200" b="0" i="0" kern="1200" dirty="0">
                <a:solidFill>
                  <a:schemeClr val="tx1"/>
                </a:solidFill>
                <a:effectLst/>
                <a:latin typeface="+mn-lt"/>
                <a:ea typeface="+mn-ea"/>
                <a:cs typeface="+mn-cs"/>
              </a:rPr>
              <a:t>), но</a:t>
            </a:r>
            <a:r>
              <a:rPr lang="ru-RU" sz="1200" b="0" i="0" kern="1200" baseline="0" dirty="0">
                <a:solidFill>
                  <a:schemeClr val="tx1"/>
                </a:solidFill>
                <a:effectLst/>
                <a:latin typeface="+mn-lt"/>
                <a:ea typeface="+mn-ea"/>
                <a:cs typeface="+mn-cs"/>
              </a:rPr>
              <a:t> и поиск по </a:t>
            </a:r>
            <a:r>
              <a:rPr lang="ru-RU" sz="1200" b="1" kern="1200" dirty="0">
                <a:solidFill>
                  <a:srgbClr val="000080"/>
                </a:solidFill>
              </a:rPr>
              <a:t>веществу (</a:t>
            </a:r>
            <a:r>
              <a:rPr lang="ru-RU" sz="1200" b="1" kern="1200" dirty="0" err="1">
                <a:solidFill>
                  <a:srgbClr val="000080"/>
                </a:solidFill>
              </a:rPr>
              <a:t>молек</a:t>
            </a:r>
            <a:r>
              <a:rPr lang="ru-RU" sz="1200" b="1" kern="1200" dirty="0">
                <a:solidFill>
                  <a:srgbClr val="000080"/>
                </a:solidFill>
              </a:rPr>
              <a:t> формуле, </a:t>
            </a:r>
            <a:r>
              <a:rPr lang="ru-RU" sz="1200" b="1" kern="1200" dirty="0" err="1">
                <a:solidFill>
                  <a:srgbClr val="000080"/>
                </a:solidFill>
              </a:rPr>
              <a:t>хим</a:t>
            </a:r>
            <a:r>
              <a:rPr lang="ru-RU" sz="1200" b="1" kern="1200" dirty="0">
                <a:solidFill>
                  <a:srgbClr val="000080"/>
                </a:solidFill>
              </a:rPr>
              <a:t> структуре) и химической реакции, и по цитированию</a:t>
            </a:r>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35</a:t>
            </a:fld>
            <a:endParaRPr lang="ru-RU"/>
          </a:p>
        </p:txBody>
      </p:sp>
    </p:spTree>
    <p:extLst>
      <p:ext uri="{BB962C8B-B14F-4D97-AF65-F5344CB8AC3E}">
        <p14:creationId xmlns:p14="http://schemas.microsoft.com/office/powerpoint/2010/main" val="153121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a:t>Информация коммерческих фирм по данному химическому веществу</a:t>
            </a:r>
            <a:endParaRPr lang="ru-RU" sz="1200" b="1" kern="1200" dirty="0">
              <a:solidFill>
                <a:srgbClr val="000080"/>
              </a:solidFill>
            </a:endParaRPr>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36</a:t>
            </a:fld>
            <a:endParaRPr lang="ru-RU"/>
          </a:p>
        </p:txBody>
      </p:sp>
    </p:spTree>
    <p:extLst>
      <p:ext uri="{BB962C8B-B14F-4D97-AF65-F5344CB8AC3E}">
        <p14:creationId xmlns:p14="http://schemas.microsoft.com/office/powerpoint/2010/main" val="570212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Поиск </a:t>
            </a:r>
            <a:r>
              <a:rPr lang="ru-RU" dirty="0"/>
              <a:t>публикаций, посвященных химическому веществу, переход на информацию о </a:t>
            </a:r>
            <a:r>
              <a:rPr lang="ru-RU" dirty="0" smtClean="0"/>
              <a:t>публикации.</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smtClean="0">
                <a:solidFill>
                  <a:schemeClr val="tx1"/>
                </a:solidFill>
                <a:effectLst/>
                <a:latin typeface="+mn-lt"/>
                <a:ea typeface="+mn-ea"/>
                <a:cs typeface="+mn-cs"/>
              </a:rPr>
              <a:t>От найденных библиографических записей возможен переход по ссылкам к полным текстам на других платформах. </a:t>
            </a:r>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37</a:t>
            </a:fld>
            <a:endParaRPr lang="ru-RU"/>
          </a:p>
        </p:txBody>
      </p:sp>
    </p:spTree>
    <p:extLst>
      <p:ext uri="{BB962C8B-B14F-4D97-AF65-F5344CB8AC3E}">
        <p14:creationId xmlns:p14="http://schemas.microsoft.com/office/powerpoint/2010/main" val="2749735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a:t>переход на полный текст публикации из журнала </a:t>
            </a:r>
            <a:r>
              <a:rPr lang="ru-RU" dirty="0" err="1"/>
              <a:t>Royal</a:t>
            </a:r>
            <a:r>
              <a:rPr lang="ru-RU" dirty="0"/>
              <a:t> </a:t>
            </a:r>
            <a:r>
              <a:rPr lang="ru-RU" dirty="0" err="1"/>
              <a:t>Society</a:t>
            </a:r>
            <a:r>
              <a:rPr lang="ru-RU" dirty="0"/>
              <a:t> </a:t>
            </a:r>
            <a:r>
              <a:rPr lang="ru-RU" dirty="0" err="1"/>
              <a:t>of</a:t>
            </a:r>
            <a:r>
              <a:rPr lang="ru-RU" dirty="0"/>
              <a:t> </a:t>
            </a:r>
            <a:r>
              <a:rPr lang="ru-RU" dirty="0" err="1"/>
              <a:t>Chemistry</a:t>
            </a:r>
            <a:r>
              <a:rPr lang="ru-RU" dirty="0"/>
              <a:t> </a:t>
            </a:r>
            <a:endParaRPr lang="ru-RU" sz="1200" b="1" kern="1200" dirty="0">
              <a:solidFill>
                <a:srgbClr val="000080"/>
              </a:solidFill>
            </a:endParaRPr>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38</a:t>
            </a:fld>
            <a:endParaRPr lang="ru-RU"/>
          </a:p>
        </p:txBody>
      </p:sp>
    </p:spTree>
    <p:extLst>
      <p:ext uri="{BB962C8B-B14F-4D97-AF65-F5344CB8AC3E}">
        <p14:creationId xmlns:p14="http://schemas.microsoft.com/office/powerpoint/2010/main" val="272051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отчете по цитированию видна аналитика публикаций</a:t>
            </a:r>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4</a:t>
            </a:fld>
            <a:endParaRPr lang="ru-RU"/>
          </a:p>
        </p:txBody>
      </p:sp>
    </p:spTree>
    <p:extLst>
      <p:ext uri="{BB962C8B-B14F-4D97-AF65-F5344CB8AC3E}">
        <p14:creationId xmlns:p14="http://schemas.microsoft.com/office/powerpoint/2010/main" val="1698204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endParaRPr lang="ru-RU" sz="1200" b="1" kern="1200" dirty="0">
              <a:solidFill>
                <a:srgbClr val="000080"/>
              </a:solidFill>
            </a:endParaRPr>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39</a:t>
            </a:fld>
            <a:endParaRPr lang="ru-RU"/>
          </a:p>
        </p:txBody>
      </p:sp>
    </p:spTree>
    <p:extLst>
      <p:ext uri="{BB962C8B-B14F-4D97-AF65-F5344CB8AC3E}">
        <p14:creationId xmlns:p14="http://schemas.microsoft.com/office/powerpoint/2010/main" val="2577178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endParaRPr lang="ru-RU" sz="1200" b="1" kern="1200" dirty="0">
              <a:solidFill>
                <a:srgbClr val="000080"/>
              </a:solidFill>
            </a:endParaRPr>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40</a:t>
            </a:fld>
            <a:endParaRPr lang="ru-RU"/>
          </a:p>
        </p:txBody>
      </p:sp>
    </p:spTree>
    <p:extLst>
      <p:ext uri="{BB962C8B-B14F-4D97-AF65-F5344CB8AC3E}">
        <p14:creationId xmlns:p14="http://schemas.microsoft.com/office/powerpoint/2010/main" val="2348146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41</a:t>
            </a:fld>
            <a:endParaRPr lang="ru-RU"/>
          </a:p>
        </p:txBody>
      </p:sp>
    </p:spTree>
    <p:extLst>
      <p:ext uri="{BB962C8B-B14F-4D97-AF65-F5344CB8AC3E}">
        <p14:creationId xmlns:p14="http://schemas.microsoft.com/office/powerpoint/2010/main" val="2456124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1" kern="1200" dirty="0" err="1">
                <a:solidFill>
                  <a:srgbClr val="000080"/>
                </a:solidFill>
              </a:rPr>
              <a:t>Агрегатор</a:t>
            </a:r>
            <a:r>
              <a:rPr lang="ru-RU" sz="1200" b="1" kern="1200" dirty="0">
                <a:solidFill>
                  <a:srgbClr val="000080"/>
                </a:solidFill>
              </a:rPr>
              <a:t> архивных полнотекстовых журналов, книг и специальных источников, объединённых в коллекции для удобства оформления подписки.</a:t>
            </a:r>
          </a:p>
          <a:p>
            <a:r>
              <a:rPr lang="ru-RU" sz="1200" dirty="0"/>
              <a:t>Разбита на 15 коллекций с одинаковым названием </a:t>
            </a:r>
            <a:r>
              <a:rPr lang="en-US" sz="1200" dirty="0"/>
              <a:t>Art and Sciences</a:t>
            </a:r>
            <a:r>
              <a:rPr lang="ru-RU" sz="1200" dirty="0"/>
              <a:t> (номерованы от </a:t>
            </a:r>
            <a:r>
              <a:rPr lang="en-US" sz="1200" dirty="0"/>
              <a:t>I</a:t>
            </a:r>
            <a:r>
              <a:rPr lang="ru-RU" sz="1200" dirty="0"/>
              <a:t> до </a:t>
            </a:r>
            <a:r>
              <a:rPr lang="en-US" sz="1200" dirty="0"/>
              <a:t>XV</a:t>
            </a:r>
            <a:r>
              <a:rPr lang="ru-RU" sz="1200" dirty="0"/>
              <a:t>, по мере выхода коллекции в свет).</a:t>
            </a:r>
          </a:p>
          <a:p>
            <a:r>
              <a:rPr lang="ru-RU" sz="1200" dirty="0"/>
              <a:t>Содержит источники по лингвистике и литературе, истории, образованию и философии, экономике и политике, социологии и языкознанию.</a:t>
            </a:r>
          </a:p>
          <a:p>
            <a:r>
              <a:rPr lang="ru-RU" sz="1200" dirty="0"/>
              <a:t>Все выпуски в коллекциях представлены с 1 выпуска, но ограничены периодом эмбарго для только что вышедших номеров. </a:t>
            </a:r>
          </a:p>
          <a:p>
            <a:r>
              <a:rPr lang="ru-RU" sz="1200" dirty="0"/>
              <a:t>Период эмбарго у каждого журнала разный, в среднем от 3 до 5 лет.  </a:t>
            </a:r>
          </a:p>
          <a:p>
            <a:r>
              <a:rPr lang="ru-RU" sz="1200" dirty="0"/>
              <a:t>Архивы журналов пополняются ежегодно.</a:t>
            </a:r>
          </a:p>
          <a:p>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42</a:t>
            </a:fld>
            <a:endParaRPr lang="ru-RU"/>
          </a:p>
        </p:txBody>
      </p:sp>
    </p:spTree>
    <p:extLst>
      <p:ext uri="{BB962C8B-B14F-4D97-AF65-F5344CB8AC3E}">
        <p14:creationId xmlns:p14="http://schemas.microsoft.com/office/powerpoint/2010/main" val="3145336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sz="1200" dirty="0"/>
              <a:t>биологические науки;</a:t>
            </a:r>
          </a:p>
          <a:p>
            <a:r>
              <a:rPr lang="ru-RU" sz="1200" dirty="0"/>
              <a:t>бизнес (экономика и финансы) – 4 коллекции;</a:t>
            </a:r>
          </a:p>
          <a:p>
            <a:r>
              <a:rPr lang="ru-RU" sz="1200" dirty="0"/>
              <a:t>экология и ботаника (2 коллекции);</a:t>
            </a:r>
          </a:p>
          <a:p>
            <a:r>
              <a:rPr lang="ru-RU" sz="1200" dirty="0"/>
              <a:t>язык и литература;</a:t>
            </a:r>
          </a:p>
          <a:p>
            <a:r>
              <a:rPr lang="ru-RU" sz="1200" dirty="0"/>
              <a:t>музыка;</a:t>
            </a:r>
          </a:p>
          <a:p>
            <a:r>
              <a:rPr lang="ru-RU" sz="1200" dirty="0"/>
              <a:t>математика и статистика;</a:t>
            </a:r>
          </a:p>
          <a:p>
            <a:r>
              <a:rPr lang="ru-RU" sz="1200" dirty="0"/>
              <a:t>здравоохранение;</a:t>
            </a:r>
          </a:p>
          <a:p>
            <a:r>
              <a:rPr lang="ru-RU" sz="1200" dirty="0" err="1"/>
              <a:t>иудаика</a:t>
            </a:r>
            <a:r>
              <a:rPr lang="ru-RU" sz="1200" dirty="0"/>
              <a:t>;</a:t>
            </a:r>
          </a:p>
          <a:p>
            <a:r>
              <a:rPr lang="ru-RU" sz="1200" dirty="0"/>
              <a:t>ирландская коллекция.</a:t>
            </a:r>
          </a:p>
          <a:p>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43</a:t>
            </a:fld>
            <a:endParaRPr lang="ru-RU"/>
          </a:p>
        </p:txBody>
      </p:sp>
    </p:spTree>
    <p:extLst>
      <p:ext uri="{BB962C8B-B14F-4D97-AF65-F5344CB8AC3E}">
        <p14:creationId xmlns:p14="http://schemas.microsoft.com/office/powerpoint/2010/main" val="313530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44</a:t>
            </a:fld>
            <a:endParaRPr lang="ru-RU"/>
          </a:p>
        </p:txBody>
      </p:sp>
    </p:spTree>
    <p:extLst>
      <p:ext uri="{BB962C8B-B14F-4D97-AF65-F5344CB8AC3E}">
        <p14:creationId xmlns:p14="http://schemas.microsoft.com/office/powerpoint/2010/main" val="1846801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t>Открытый контент</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45</a:t>
            </a:fld>
            <a:endParaRPr lang="ru-RU"/>
          </a:p>
        </p:txBody>
      </p:sp>
    </p:spTree>
    <p:extLst>
      <p:ext uri="{BB962C8B-B14F-4D97-AF65-F5344CB8AC3E}">
        <p14:creationId xmlns:p14="http://schemas.microsoft.com/office/powerpoint/2010/main" val="1417284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46</a:t>
            </a:fld>
            <a:endParaRPr lang="ru-RU"/>
          </a:p>
        </p:txBody>
      </p:sp>
    </p:spTree>
    <p:extLst>
      <p:ext uri="{BB962C8B-B14F-4D97-AF65-F5344CB8AC3E}">
        <p14:creationId xmlns:p14="http://schemas.microsoft.com/office/powerpoint/2010/main" val="1412892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t>более 4000 книг по </a:t>
            </a:r>
            <a:r>
              <a:rPr lang="ru-RU" sz="1200" dirty="0" err="1"/>
              <a:t>социогуманитарным</a:t>
            </a:r>
            <a:r>
              <a:rPr lang="ru-RU" sz="1200" dirty="0"/>
              <a:t> наукам ведущих университетов мира, полный список по ссылке (он постоянно расширяется)</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47</a:t>
            </a:fld>
            <a:endParaRPr lang="ru-RU"/>
          </a:p>
        </p:txBody>
      </p:sp>
    </p:spTree>
    <p:extLst>
      <p:ext uri="{BB962C8B-B14F-4D97-AF65-F5344CB8AC3E}">
        <p14:creationId xmlns:p14="http://schemas.microsoft.com/office/powerpoint/2010/main" val="1995549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48</a:t>
            </a:fld>
            <a:endParaRPr lang="ru-RU"/>
          </a:p>
        </p:txBody>
      </p:sp>
    </p:spTree>
    <p:extLst>
      <p:ext uri="{BB962C8B-B14F-4D97-AF65-F5344CB8AC3E}">
        <p14:creationId xmlns:p14="http://schemas.microsoft.com/office/powerpoint/2010/main" val="142453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latin typeface="Times New Roman" panose="02020603050405020304" pitchFamily="18" charset="0"/>
                <a:cs typeface="Times New Roman" panose="02020603050405020304" pitchFamily="18" charset="0"/>
              </a:rPr>
              <a:t>Самая цитируемая статья. Имея подписку на </a:t>
            </a:r>
            <a:r>
              <a:rPr lang="en-US" sz="1200" dirty="0">
                <a:latin typeface="Times New Roman" panose="02020603050405020304" pitchFamily="18" charset="0"/>
                <a:cs typeface="Times New Roman" panose="02020603050405020304" pitchFamily="18" charset="0"/>
              </a:rPr>
              <a:t>Journal Citation Reports</a:t>
            </a:r>
            <a:r>
              <a:rPr lang="ru-RU" sz="1200" dirty="0">
                <a:latin typeface="Times New Roman" panose="02020603050405020304" pitchFamily="18" charset="0"/>
                <a:cs typeface="Times New Roman" panose="02020603050405020304" pitchFamily="18" charset="0"/>
              </a:rPr>
              <a:t>, то</a:t>
            </a:r>
            <a:r>
              <a:rPr lang="en-US" sz="1200"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можно сразу увидеть информацию по журналу, </a:t>
            </a:r>
          </a:p>
          <a:p>
            <a:r>
              <a:rPr lang="ru-RU" sz="1200" dirty="0">
                <a:latin typeface="Times New Roman" panose="02020603050405020304" pitchFamily="18" charset="0"/>
                <a:cs typeface="Times New Roman" panose="02020603050405020304" pitchFamily="18" charset="0"/>
              </a:rPr>
              <a:t>в котором она опубликована и перейти на более подробную </a:t>
            </a:r>
            <a:r>
              <a:rPr lang="ru-RU" sz="1200" dirty="0" smtClean="0">
                <a:latin typeface="Times New Roman" panose="02020603050405020304" pitchFamily="18" charset="0"/>
                <a:cs typeface="Times New Roman" panose="02020603050405020304" pitchFamily="18" charset="0"/>
              </a:rPr>
              <a:t>информацию </a:t>
            </a:r>
            <a:endParaRPr lang="ru-RU" dirty="0"/>
          </a:p>
        </p:txBody>
      </p:sp>
      <p:sp>
        <p:nvSpPr>
          <p:cNvPr id="4" name="Номер слайда 3"/>
          <p:cNvSpPr>
            <a:spLocks noGrp="1"/>
          </p:cNvSpPr>
          <p:nvPr>
            <p:ph type="sldNum" sz="quarter" idx="5"/>
          </p:nvPr>
        </p:nvSpPr>
        <p:spPr/>
        <p:txBody>
          <a:bodyPr/>
          <a:lstStyle/>
          <a:p>
            <a:pPr>
              <a:defRPr/>
            </a:pPr>
            <a:fld id="{F87C966B-563A-45BA-92DE-DF8613A9A605}" type="slidenum">
              <a:rPr lang="ru-RU" smtClean="0"/>
              <a:pPr>
                <a:defRPr/>
              </a:pPr>
              <a:t>5</a:t>
            </a:fld>
            <a:endParaRPr lang="ru-RU"/>
          </a:p>
        </p:txBody>
      </p:sp>
    </p:spTree>
    <p:extLst>
      <p:ext uri="{BB962C8B-B14F-4D97-AF65-F5344CB8AC3E}">
        <p14:creationId xmlns:p14="http://schemas.microsoft.com/office/powerpoint/2010/main" val="3183350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Библиотека латинских текстов</a:t>
            </a:r>
          </a:p>
          <a:p>
            <a:r>
              <a:rPr lang="ru-RU" sz="1200" b="0" i="0" kern="1200" dirty="0">
                <a:solidFill>
                  <a:schemeClr val="tx1"/>
                </a:solidFill>
                <a:effectLst/>
                <a:latin typeface="+mn-lt"/>
                <a:ea typeface="+mn-ea"/>
                <a:cs typeface="+mn-cs"/>
              </a:rPr>
              <a:t>Биографически-библиографический церковный словарь</a:t>
            </a:r>
            <a:endParaRPr lang="en-US"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Индекс средневекового искусства,</a:t>
            </a:r>
          </a:p>
          <a:p>
            <a:r>
              <a:rPr lang="ru-RU" sz="1200" b="0" i="0" kern="1200" dirty="0" err="1">
                <a:solidFill>
                  <a:schemeClr val="tx1"/>
                </a:solidFill>
                <a:effectLst/>
                <a:latin typeface="+mn-lt"/>
                <a:ea typeface="+mn-ea"/>
                <a:cs typeface="+mn-cs"/>
              </a:rPr>
              <a:t>Дигисайтшрифтен</a:t>
            </a:r>
            <a:r>
              <a:rPr lang="ru-RU" sz="1200" b="0" i="0" kern="1200" dirty="0">
                <a:solidFill>
                  <a:schemeClr val="tx1"/>
                </a:solidFill>
                <a:effectLst/>
                <a:latin typeface="+mn-lt"/>
                <a:ea typeface="+mn-ea"/>
                <a:cs typeface="+mn-cs"/>
              </a:rPr>
              <a:t>-более 170 названий журналов на НЕМЕЦКОМ языке по социальным, гуманитарным наукам и математике.</a:t>
            </a:r>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49</a:t>
            </a:fld>
            <a:endParaRPr lang="ru-RU" dirty="0"/>
          </a:p>
        </p:txBody>
      </p:sp>
    </p:spTree>
    <p:extLst>
      <p:ext uri="{BB962C8B-B14F-4D97-AF65-F5344CB8AC3E}">
        <p14:creationId xmlns:p14="http://schemas.microsoft.com/office/powerpoint/2010/main" val="3210360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50</a:t>
            </a:fld>
            <a:endParaRPr lang="ru-RU"/>
          </a:p>
        </p:txBody>
      </p:sp>
    </p:spTree>
    <p:extLst>
      <p:ext uri="{BB962C8B-B14F-4D97-AF65-F5344CB8AC3E}">
        <p14:creationId xmlns:p14="http://schemas.microsoft.com/office/powerpoint/2010/main" val="1839118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6</a:t>
            </a:fld>
            <a:endParaRPr lang="ru-RU"/>
          </a:p>
        </p:txBody>
      </p:sp>
    </p:spTree>
    <p:extLst>
      <p:ext uri="{BB962C8B-B14F-4D97-AF65-F5344CB8AC3E}">
        <p14:creationId xmlns:p14="http://schemas.microsoft.com/office/powerpoint/2010/main" val="68146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 В формате </a:t>
            </a:r>
            <a:r>
              <a:rPr lang="en-US" sz="1200" b="0" i="0" kern="1200" dirty="0">
                <a:solidFill>
                  <a:schemeClr val="tx1"/>
                </a:solidFill>
                <a:effectLst/>
                <a:latin typeface="+mn-lt"/>
                <a:ea typeface="+mn-ea"/>
                <a:cs typeface="+mn-cs"/>
              </a:rPr>
              <a:t>pdf, </a:t>
            </a:r>
            <a:r>
              <a:rPr lang="en-US" sz="1200" b="0" i="0" kern="1200" dirty="0" err="1" smtClean="0">
                <a:solidFill>
                  <a:schemeClr val="tx1"/>
                </a:solidFill>
                <a:effectLst/>
                <a:latin typeface="+mn-lt"/>
                <a:ea typeface="+mn-ea"/>
                <a:cs typeface="+mn-cs"/>
              </a:rPr>
              <a:t>epub</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r>
              <a:rPr lang="ru-RU" sz="1200" b="0" i="0" kern="1200" dirty="0">
                <a:solidFill>
                  <a:schemeClr val="tx1"/>
                </a:solidFill>
                <a:effectLst/>
                <a:latin typeface="+mn-lt"/>
                <a:ea typeface="+mn-ea"/>
                <a:cs typeface="+mn-cs"/>
              </a:rPr>
              <a:t>эл. книга для мобильных устройств).</a:t>
            </a:r>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9</a:t>
            </a:fld>
            <a:endParaRPr lang="ru-RU"/>
          </a:p>
        </p:txBody>
      </p:sp>
    </p:spTree>
    <p:extLst>
      <p:ext uri="{BB962C8B-B14F-4D97-AF65-F5344CB8AC3E}">
        <p14:creationId xmlns:p14="http://schemas.microsoft.com/office/powerpoint/2010/main" val="405006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i="1" kern="1200" dirty="0">
                <a:solidFill>
                  <a:schemeClr val="tx1"/>
                </a:solidFill>
                <a:effectLst/>
                <a:latin typeface="+mn-lt"/>
                <a:ea typeface="+mn-ea"/>
                <a:cs typeface="+mn-cs"/>
              </a:rPr>
              <a:t>система DRM (</a:t>
            </a:r>
            <a:r>
              <a:rPr lang="en-US" sz="1200" i="1" kern="1200" dirty="0">
                <a:solidFill>
                  <a:schemeClr val="tx1"/>
                </a:solidFill>
                <a:effectLst/>
                <a:latin typeface="+mn-lt"/>
                <a:ea typeface="+mn-ea"/>
                <a:cs typeface="+mn-cs"/>
              </a:rPr>
              <a:t>D</a:t>
            </a:r>
            <a:r>
              <a:rPr lang="ru-RU" sz="1200" i="1" kern="1200" dirty="0" err="1">
                <a:solidFill>
                  <a:schemeClr val="tx1"/>
                </a:solidFill>
                <a:effectLst/>
                <a:latin typeface="+mn-lt"/>
                <a:ea typeface="+mn-ea"/>
                <a:cs typeface="+mn-cs"/>
              </a:rPr>
              <a:t>igital</a:t>
            </a:r>
            <a:r>
              <a:rPr lang="ru-RU"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a:t>
            </a:r>
            <a:r>
              <a:rPr lang="ru-RU" sz="1200" i="1" kern="1200" dirty="0" err="1">
                <a:solidFill>
                  <a:schemeClr val="tx1"/>
                </a:solidFill>
                <a:effectLst/>
                <a:latin typeface="+mn-lt"/>
                <a:ea typeface="+mn-ea"/>
                <a:cs typeface="+mn-cs"/>
              </a:rPr>
              <a:t>ights</a:t>
            </a:r>
            <a:r>
              <a:rPr lang="ru-RU"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a:t>
            </a:r>
            <a:r>
              <a:rPr lang="ru-RU" sz="1200" i="1" kern="1200" dirty="0" err="1">
                <a:solidFill>
                  <a:schemeClr val="tx1"/>
                </a:solidFill>
                <a:effectLst/>
                <a:latin typeface="+mn-lt"/>
                <a:ea typeface="+mn-ea"/>
                <a:cs typeface="+mn-cs"/>
              </a:rPr>
              <a:t>anagement</a:t>
            </a:r>
            <a:r>
              <a:rPr lang="ru-RU" sz="1200" i="1" kern="1200" dirty="0">
                <a:solidFill>
                  <a:schemeClr val="tx1"/>
                </a:solidFill>
                <a:effectLst/>
                <a:latin typeface="+mn-lt"/>
                <a:ea typeface="+mn-ea"/>
                <a:cs typeface="+mn-cs"/>
              </a:rPr>
              <a:t>) представляет собой техническое средство защиты от беспрепятственного полного копирования издания. Такая система работает на всех платформах агрегаторов, чем отличает их от издательских платформ, которые предоставляют пользователям возможность полного копирования издания, находящего в подписке организации. Система DRM является правомерной, но не очень удобной для пользователей.</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10</a:t>
            </a:fld>
            <a:endParaRPr lang="ru-RU"/>
          </a:p>
        </p:txBody>
      </p:sp>
    </p:spTree>
    <p:extLst>
      <p:ext uri="{BB962C8B-B14F-4D97-AF65-F5344CB8AC3E}">
        <p14:creationId xmlns:p14="http://schemas.microsoft.com/office/powerpoint/2010/main" val="400336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13</a:t>
            </a:fld>
            <a:endParaRPr lang="ru-RU"/>
          </a:p>
        </p:txBody>
      </p:sp>
    </p:spTree>
    <p:extLst>
      <p:ext uri="{BB962C8B-B14F-4D97-AF65-F5344CB8AC3E}">
        <p14:creationId xmlns:p14="http://schemas.microsoft.com/office/powerpoint/2010/main" val="59807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Тематические подписные коллекции книг </a:t>
            </a:r>
            <a:r>
              <a:rPr lang="ru-RU" dirty="0" err="1"/>
              <a:t>Эбско</a:t>
            </a:r>
            <a:r>
              <a:rPr lang="ru-RU" dirty="0"/>
              <a:t>.</a:t>
            </a:r>
          </a:p>
          <a:p>
            <a:endParaRPr lang="ru-RU" dirty="0"/>
          </a:p>
        </p:txBody>
      </p:sp>
      <p:sp>
        <p:nvSpPr>
          <p:cNvPr id="4" name="Номер слайда 3"/>
          <p:cNvSpPr>
            <a:spLocks noGrp="1"/>
          </p:cNvSpPr>
          <p:nvPr>
            <p:ph type="sldNum" sz="quarter" idx="10"/>
          </p:nvPr>
        </p:nvSpPr>
        <p:spPr/>
        <p:txBody>
          <a:bodyPr/>
          <a:lstStyle/>
          <a:p>
            <a:pPr>
              <a:defRPr/>
            </a:pPr>
            <a:fld id="{F87C966B-563A-45BA-92DE-DF8613A9A605}" type="slidenum">
              <a:rPr lang="ru-RU" smtClean="0"/>
              <a:pPr>
                <a:defRPr/>
              </a:pPr>
              <a:t>14</a:t>
            </a:fld>
            <a:endParaRPr lang="ru-RU"/>
          </a:p>
        </p:txBody>
      </p:sp>
    </p:spTree>
    <p:extLst>
      <p:ext uri="{BB962C8B-B14F-4D97-AF65-F5344CB8AC3E}">
        <p14:creationId xmlns:p14="http://schemas.microsoft.com/office/powerpoint/2010/main" val="319221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NEICON ">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67744" y="692696"/>
            <a:ext cx="6120680" cy="3960440"/>
          </a:xfrm>
        </p:spPr>
        <p:txBody>
          <a:bodyPr anchor="ctr" anchorCtr="0"/>
          <a:lstStyle>
            <a:lvl1pPr algn="l">
              <a:defRPr sz="4800" b="1" cap="all" baseline="0">
                <a:solidFill>
                  <a:schemeClr val="tx2"/>
                </a:solidFill>
                <a:latin typeface="+mj-lt"/>
              </a:defRPr>
            </a:lvl1pPr>
          </a:lstStyle>
          <a:p>
            <a:r>
              <a:rPr lang="ru-RU" dirty="0"/>
              <a:t>Образец заголовка</a:t>
            </a:r>
          </a:p>
        </p:txBody>
      </p:sp>
      <p:sp>
        <p:nvSpPr>
          <p:cNvPr id="3" name="Подзаголовок 2"/>
          <p:cNvSpPr>
            <a:spLocks noGrp="1"/>
          </p:cNvSpPr>
          <p:nvPr>
            <p:ph type="subTitle" idx="1"/>
          </p:nvPr>
        </p:nvSpPr>
        <p:spPr>
          <a:xfrm>
            <a:off x="2267744" y="5157192"/>
            <a:ext cx="6192688" cy="1440160"/>
          </a:xfrm>
        </p:spPr>
        <p:txBody>
          <a:bodyPr anchor="ctr" anchorCtr="0"/>
          <a:lstStyle>
            <a:lvl1pPr marL="0" indent="0" algn="l">
              <a:buNone/>
              <a:defRPr sz="24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Образец подзаголовка</a:t>
            </a:r>
          </a:p>
        </p:txBody>
      </p:sp>
    </p:spTree>
    <p:extLst>
      <p:ext uri="{BB962C8B-B14F-4D97-AF65-F5344CB8AC3E}">
        <p14:creationId xmlns:p14="http://schemas.microsoft.com/office/powerpoint/2010/main" val="381156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Внутренний NEICON">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20688"/>
            <a:ext cx="8568952" cy="864096"/>
          </a:xfrm>
        </p:spPr>
        <p:txBody>
          <a:bodyPr/>
          <a:lstStyle/>
          <a:p>
            <a:r>
              <a:rPr lang="ru-RU" dirty="0"/>
              <a:t>Образец заголовка</a:t>
            </a:r>
          </a:p>
        </p:txBody>
      </p:sp>
      <p:sp>
        <p:nvSpPr>
          <p:cNvPr id="5" name="Rectangle 23"/>
          <p:cNvSpPr>
            <a:spLocks noGrp="1" noChangeArrowheads="1"/>
          </p:cNvSpPr>
          <p:nvPr>
            <p:ph type="sldNum" sz="quarter" idx="12"/>
          </p:nvPr>
        </p:nvSpPr>
        <p:spPr>
          <a:ln/>
        </p:spPr>
        <p:txBody>
          <a:bodyPr/>
          <a:lstStyle>
            <a:lvl1pPr>
              <a:defRPr/>
            </a:lvl1pPr>
          </a:lstStyle>
          <a:p>
            <a:pPr>
              <a:defRPr/>
            </a:pPr>
            <a:fld id="{E8B3C8D9-4788-4563-AB7C-CB3F503C8341}" type="slidenum">
              <a:rPr lang="ru-RU"/>
              <a:pPr>
                <a:defRPr/>
              </a:pPr>
              <a:t>‹#›</a:t>
            </a:fld>
            <a:endParaRPr lang="ru-RU" dirty="0"/>
          </a:p>
        </p:txBody>
      </p:sp>
      <p:sp>
        <p:nvSpPr>
          <p:cNvPr id="7" name="Объект 2"/>
          <p:cNvSpPr>
            <a:spLocks noGrp="1"/>
          </p:cNvSpPr>
          <p:nvPr>
            <p:ph idx="1"/>
          </p:nvPr>
        </p:nvSpPr>
        <p:spPr>
          <a:xfrm>
            <a:off x="395536" y="1628800"/>
            <a:ext cx="8568952" cy="453650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Rectangle 19"/>
          <p:cNvSpPr txBox="1">
            <a:spLocks noChangeArrowheads="1"/>
          </p:cNvSpPr>
          <p:nvPr userDrawn="1"/>
        </p:nvSpPr>
        <p:spPr bwMode="auto">
          <a:xfrm>
            <a:off x="1475656" y="116632"/>
            <a:ext cx="7344816" cy="288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0" cap="all" baseline="0">
                <a:solidFill>
                  <a:schemeClr val="tx2"/>
                </a:solidFill>
                <a:latin typeface="+mn-lt"/>
                <a:ea typeface="+mj-ea"/>
                <a:cs typeface="+mj-cs"/>
              </a:defRPr>
            </a:lvl1pPr>
            <a:lvl2pPr algn="l" rtl="0" eaLnBrk="0" fontAlgn="base" hangingPunct="0">
              <a:spcBef>
                <a:spcPct val="0"/>
              </a:spcBef>
              <a:spcAft>
                <a:spcPct val="0"/>
              </a:spcAft>
              <a:defRPr sz="4400">
                <a:solidFill>
                  <a:schemeClr val="bg1"/>
                </a:solidFill>
                <a:latin typeface="Arial Narrow" pitchFamily="34" charset="0"/>
              </a:defRPr>
            </a:lvl2pPr>
            <a:lvl3pPr algn="l" rtl="0" eaLnBrk="0" fontAlgn="base" hangingPunct="0">
              <a:spcBef>
                <a:spcPct val="0"/>
              </a:spcBef>
              <a:spcAft>
                <a:spcPct val="0"/>
              </a:spcAft>
              <a:defRPr sz="4400">
                <a:solidFill>
                  <a:schemeClr val="bg1"/>
                </a:solidFill>
                <a:latin typeface="Arial Narrow" pitchFamily="34" charset="0"/>
              </a:defRPr>
            </a:lvl3pPr>
            <a:lvl4pPr algn="l" rtl="0" eaLnBrk="0" fontAlgn="base" hangingPunct="0">
              <a:spcBef>
                <a:spcPct val="0"/>
              </a:spcBef>
              <a:spcAft>
                <a:spcPct val="0"/>
              </a:spcAft>
              <a:defRPr sz="4400">
                <a:solidFill>
                  <a:schemeClr val="bg1"/>
                </a:solidFill>
                <a:latin typeface="Arial Narrow" pitchFamily="34" charset="0"/>
              </a:defRPr>
            </a:lvl4pPr>
            <a:lvl5pPr algn="l" rtl="0" eaLnBrk="0" fontAlgn="base" hangingPunct="0">
              <a:spcBef>
                <a:spcPct val="0"/>
              </a:spcBef>
              <a:spcAft>
                <a:spcPct val="0"/>
              </a:spcAft>
              <a:defRPr sz="4400">
                <a:solidFill>
                  <a:schemeClr val="bg1"/>
                </a:solidFill>
                <a:latin typeface="Arial Narrow" pitchFamily="34"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a:lstStyle>
          <a:p>
            <a:r>
              <a:rPr lang="ru-RU" sz="1200" kern="0" dirty="0">
                <a:solidFill>
                  <a:schemeClr val="bg1"/>
                </a:solidFill>
              </a:rPr>
              <a:t>Зарубежные электронные ресурсы для российских университетов: многообразие и репертуар</a:t>
            </a:r>
          </a:p>
        </p:txBody>
      </p:sp>
    </p:spTree>
    <p:extLst>
      <p:ext uri="{BB962C8B-B14F-4D97-AF65-F5344CB8AC3E}">
        <p14:creationId xmlns:p14="http://schemas.microsoft.com/office/powerpoint/2010/main" val="126687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Финальный NEICON">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773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04B35DB2-2C58-4248-8DDB-D9C1F41DF991}"/>
              </a:ext>
            </a:extLst>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i="0" baseline="0">
              <a:solidFill>
                <a:srgbClr val="FFFFFF"/>
              </a:solidFill>
            </a:endParaRPr>
          </a:p>
        </p:txBody>
      </p:sp>
      <p:sp>
        <p:nvSpPr>
          <p:cNvPr id="2" name="Title 1"/>
          <p:cNvSpPr>
            <a:spLocks noGrp="1"/>
          </p:cNvSpPr>
          <p:nvPr>
            <p:ph type="title"/>
          </p:nvPr>
        </p:nvSpPr>
        <p:spPr>
          <a:xfrm>
            <a:off x="457200" y="76200"/>
            <a:ext cx="8229600" cy="1143000"/>
          </a:xfrm>
        </p:spPr>
        <p:txBody>
          <a:bodyPr>
            <a:noAutofit/>
          </a:bodyPr>
          <a:lstStyle>
            <a:lvl1pPr>
              <a:defRPr>
                <a:solidFill>
                  <a:schemeClr val="accent1">
                    <a:lumMod val="75000"/>
                  </a:schemeClr>
                </a:solidFill>
                <a:latin typeface="Georgia" pitchFamily="18" charset="0"/>
              </a:defRPr>
            </a:lvl1pPr>
          </a:lstStyle>
          <a:p>
            <a:r>
              <a:rPr lang="en-US" dirty="0"/>
              <a:t>Click to edit Master title style</a:t>
            </a:r>
          </a:p>
        </p:txBody>
      </p:sp>
    </p:spTree>
    <p:extLst>
      <p:ext uri="{BB962C8B-B14F-4D97-AF65-F5344CB8AC3E}">
        <p14:creationId xmlns:p14="http://schemas.microsoft.com/office/powerpoint/2010/main" val="178877736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5AA086F-B941-4D9C-AC9F-CBC3AC80DEAA}"/>
              </a:ext>
            </a:extLst>
          </p:cNvPr>
          <p:cNvSpPr/>
          <p:nvPr userDrawn="1"/>
        </p:nvSpPr>
        <p:spPr>
          <a:xfrm>
            <a:off x="152400" y="6172200"/>
            <a:ext cx="2895600" cy="457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i="0" baseline="0">
              <a:solidFill>
                <a:srgbClr val="FFFFFF"/>
              </a:solidFill>
            </a:endParaRPr>
          </a:p>
        </p:txBody>
      </p:sp>
      <p:sp>
        <p:nvSpPr>
          <p:cNvPr id="2" name="Title 1"/>
          <p:cNvSpPr>
            <a:spLocks noGrp="1"/>
          </p:cNvSpPr>
          <p:nvPr>
            <p:ph type="title"/>
          </p:nvPr>
        </p:nvSpPr>
        <p:spPr>
          <a:xfrm>
            <a:off x="457200" y="76200"/>
            <a:ext cx="8229600" cy="1143000"/>
          </a:xfrm>
        </p:spPr>
        <p:txBody>
          <a:bodyPr>
            <a:noAutofit/>
          </a:bodyPr>
          <a:lstStyle>
            <a:lvl1pPr>
              <a:defRPr>
                <a:solidFill>
                  <a:schemeClr val="accent1">
                    <a:lumMod val="75000"/>
                  </a:schemeClr>
                </a:solidFill>
                <a:latin typeface="Georgia" pitchFamily="18" charset="0"/>
              </a:defRPr>
            </a:lvl1pPr>
          </a:lstStyle>
          <a:p>
            <a:r>
              <a:rPr lang="en-US" dirty="0"/>
              <a:t>Click to edit Master title style</a:t>
            </a:r>
          </a:p>
        </p:txBody>
      </p:sp>
      <p:sp>
        <p:nvSpPr>
          <p:cNvPr id="3" name="Content Placeholder 2"/>
          <p:cNvSpPr>
            <a:spLocks noGrp="1"/>
          </p:cNvSpPr>
          <p:nvPr>
            <p:ph idx="1"/>
          </p:nvPr>
        </p:nvSpPr>
        <p:spPr/>
        <p:txBody>
          <a:bodyPr>
            <a:no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6074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lum/>
          </a:blip>
          <a:srcRect/>
          <a:stretch>
            <a:fillRect/>
          </a:stretch>
        </a:blipFill>
        <a:effectLst/>
      </p:bgPr>
    </p:bg>
    <p:spTree>
      <p:nvGrpSpPr>
        <p:cNvPr id="1" name=""/>
        <p:cNvGrpSpPr/>
        <p:nvPr/>
      </p:nvGrpSpPr>
      <p:grpSpPr>
        <a:xfrm>
          <a:off x="0" y="0"/>
          <a:ext cx="0" cy="0"/>
          <a:chOff x="0" y="0"/>
          <a:chExt cx="0" cy="0"/>
        </a:xfrm>
      </p:grpSpPr>
      <p:sp>
        <p:nvSpPr>
          <p:cNvPr id="1026" name="Rectangle 19"/>
          <p:cNvSpPr>
            <a:spLocks noGrp="1" noChangeArrowheads="1"/>
          </p:cNvSpPr>
          <p:nvPr>
            <p:ph type="title"/>
          </p:nvPr>
        </p:nvSpPr>
        <p:spPr bwMode="auto">
          <a:xfrm>
            <a:off x="395536" y="620688"/>
            <a:ext cx="842493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dirty="0"/>
              <a:t>Образец заголовка</a:t>
            </a:r>
          </a:p>
        </p:txBody>
      </p:sp>
      <p:sp>
        <p:nvSpPr>
          <p:cNvPr id="1027" name="Rectangle 20"/>
          <p:cNvSpPr>
            <a:spLocks noGrp="1" noChangeArrowheads="1"/>
          </p:cNvSpPr>
          <p:nvPr>
            <p:ph type="body" idx="1"/>
          </p:nvPr>
        </p:nvSpPr>
        <p:spPr bwMode="auto">
          <a:xfrm>
            <a:off x="395536" y="1628800"/>
            <a:ext cx="8568952" cy="4536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47" name="Rectangle 23"/>
          <p:cNvSpPr>
            <a:spLocks noGrp="1" noChangeArrowheads="1"/>
          </p:cNvSpPr>
          <p:nvPr>
            <p:ph type="sldNum" sz="quarter" idx="4"/>
          </p:nvPr>
        </p:nvSpPr>
        <p:spPr bwMode="auto">
          <a:xfrm>
            <a:off x="35496" y="6381328"/>
            <a:ext cx="576064" cy="313184"/>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800" b="1">
                <a:solidFill>
                  <a:schemeClr val="bg1"/>
                </a:solidFill>
                <a:latin typeface="Arial Black" pitchFamily="34" charset="0"/>
              </a:defRPr>
            </a:lvl1pPr>
          </a:lstStyle>
          <a:p>
            <a:pPr>
              <a:defRPr/>
            </a:pPr>
            <a:fld id="{53E784D0-9CA5-46A4-BCAA-03AA1FBD01BF}" type="slidenum">
              <a:rPr lang="ru-RU" smtClean="0"/>
              <a:pPr>
                <a:defRPr/>
              </a:pPr>
              <a:t>‹#›</a:t>
            </a:fld>
            <a:endParaRPr lang="ru-RU" dirty="0"/>
          </a:p>
        </p:txBody>
      </p:sp>
    </p:spTree>
  </p:cSld>
  <p:clrMap bg1="lt1" tx1="dk1" bg2="lt2" tx2="dk2" accent1="accent1" accent2="accent2" accent3="accent3" accent4="accent4" accent5="accent5" accent6="accent6" hlink="hlink" folHlink="folHlink"/>
  <p:sldLayoutIdLst>
    <p:sldLayoutId id="2147483714" r:id="rId1"/>
    <p:sldLayoutId id="2147483706" r:id="rId2"/>
    <p:sldLayoutId id="2147483712" r:id="rId3"/>
    <p:sldLayoutId id="2147483715" r:id="rId4"/>
    <p:sldLayoutId id="2147483716" r:id="rId5"/>
  </p:sldLayoutIdLst>
  <p:hf hdr="0" ftr="0" dt="0"/>
  <p:txStyles>
    <p:titleStyle>
      <a:lvl1pPr algn="l" rtl="0" eaLnBrk="0" fontAlgn="base" hangingPunct="0">
        <a:spcBef>
          <a:spcPct val="0"/>
        </a:spcBef>
        <a:spcAft>
          <a:spcPct val="0"/>
        </a:spcAft>
        <a:defRPr sz="2800" b="0" cap="all" baseline="0">
          <a:solidFill>
            <a:schemeClr val="tx2"/>
          </a:solidFill>
          <a:latin typeface="+mn-lt"/>
          <a:ea typeface="+mj-ea"/>
          <a:cs typeface="+mj-cs"/>
        </a:defRPr>
      </a:lvl1pPr>
      <a:lvl2pPr algn="l" rtl="0" eaLnBrk="0" fontAlgn="base" hangingPunct="0">
        <a:spcBef>
          <a:spcPct val="0"/>
        </a:spcBef>
        <a:spcAft>
          <a:spcPct val="0"/>
        </a:spcAft>
        <a:defRPr sz="4400">
          <a:solidFill>
            <a:schemeClr val="bg1"/>
          </a:solidFill>
          <a:latin typeface="Arial Narrow" pitchFamily="34" charset="0"/>
        </a:defRPr>
      </a:lvl2pPr>
      <a:lvl3pPr algn="l" rtl="0" eaLnBrk="0" fontAlgn="base" hangingPunct="0">
        <a:spcBef>
          <a:spcPct val="0"/>
        </a:spcBef>
        <a:spcAft>
          <a:spcPct val="0"/>
        </a:spcAft>
        <a:defRPr sz="4400">
          <a:solidFill>
            <a:schemeClr val="bg1"/>
          </a:solidFill>
          <a:latin typeface="Arial Narrow" pitchFamily="34" charset="0"/>
        </a:defRPr>
      </a:lvl3pPr>
      <a:lvl4pPr algn="l" rtl="0" eaLnBrk="0" fontAlgn="base" hangingPunct="0">
        <a:spcBef>
          <a:spcPct val="0"/>
        </a:spcBef>
        <a:spcAft>
          <a:spcPct val="0"/>
        </a:spcAft>
        <a:defRPr sz="4400">
          <a:solidFill>
            <a:schemeClr val="bg1"/>
          </a:solidFill>
          <a:latin typeface="Arial Narrow" pitchFamily="34" charset="0"/>
        </a:defRPr>
      </a:lvl4pPr>
      <a:lvl5pPr algn="l" rtl="0" eaLnBrk="0" fontAlgn="base" hangingPunct="0">
        <a:spcBef>
          <a:spcPct val="0"/>
        </a:spcBef>
        <a:spcAft>
          <a:spcPct val="0"/>
        </a:spcAft>
        <a:defRPr sz="4400">
          <a:solidFill>
            <a:schemeClr val="bg1"/>
          </a:solidFill>
          <a:latin typeface="Arial Narrow" pitchFamily="34"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accent3"/>
        </a:buClr>
        <a:buSzPct val="120000"/>
        <a:buFont typeface="Trebuchet MS" panose="020B0603020202020204" pitchFamily="34" charset="0"/>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3"/>
        </a:buClr>
        <a:buChar char="–"/>
        <a:defRPr sz="2800">
          <a:solidFill>
            <a:schemeClr val="tx2"/>
          </a:solidFill>
          <a:latin typeface="+mn-lt"/>
        </a:defRPr>
      </a:lvl2pPr>
      <a:lvl3pPr marL="1143000" indent="-228600" algn="l" rtl="0" eaLnBrk="0" fontAlgn="base" hangingPunct="0">
        <a:spcBef>
          <a:spcPct val="20000"/>
        </a:spcBef>
        <a:spcAft>
          <a:spcPct val="0"/>
        </a:spcAft>
        <a:buClr>
          <a:schemeClr val="accent3"/>
        </a:buClr>
        <a:buFont typeface="Arial" charset="0"/>
        <a:buChar char="•"/>
        <a:defRPr sz="2400">
          <a:solidFill>
            <a:schemeClr val="tx2"/>
          </a:solidFill>
          <a:latin typeface="+mn-lt"/>
        </a:defRPr>
      </a:lvl3pPr>
      <a:lvl4pPr marL="1600200" indent="-228600" algn="l" rtl="0" eaLnBrk="0" fontAlgn="base" hangingPunct="0">
        <a:spcBef>
          <a:spcPct val="20000"/>
        </a:spcBef>
        <a:spcAft>
          <a:spcPct val="0"/>
        </a:spcAft>
        <a:buClr>
          <a:schemeClr val="accent3"/>
        </a:buClr>
        <a:buChar char="–"/>
        <a:defRPr sz="2000">
          <a:solidFill>
            <a:schemeClr val="tx2"/>
          </a:solidFill>
          <a:latin typeface="+mn-lt"/>
        </a:defRPr>
      </a:lvl4pPr>
      <a:lvl5pPr marL="2057400" indent="-228600" algn="l" rtl="0" eaLnBrk="0" fontAlgn="base" hangingPunct="0">
        <a:spcBef>
          <a:spcPct val="20000"/>
        </a:spcBef>
        <a:spcAft>
          <a:spcPct val="0"/>
        </a:spcAft>
        <a:buClr>
          <a:schemeClr val="accent3"/>
        </a:buClr>
        <a:buFont typeface="Arial" charset="0"/>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vimeo.com/51100305"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14.png"/><Relationship Id="rId7" Type="http://schemas.openxmlformats.org/officeDocument/2006/relationships/hyperlink" Target="http://advances.nutrition.org/content/curren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hyperlink" Target="http://jn.nutrition.org/content/current" TargetMode="External"/><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about.jstor.org/whats-in-jstor/books/open-access-books-jsto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hyperlink" Target="https://search.ebscohost.com/webauth/login.aspx?direct=true&amp;db=nlebk&amp;AN=606337&amp;site=ehost-live&amp;scope=site&amp;authtype=url" TargetMode="External"/><Relationship Id="rId7" Type="http://schemas.openxmlformats.org/officeDocument/2006/relationships/hyperlink" Target="https://search.ebscohost.com/webauth/login.aspx?direct=true&amp;db=nlebk&amp;AN=385703&amp;site=ehost-live&amp;scope=site&amp;authtype=url" TargetMode="External"/><Relationship Id="rId12"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6.jpeg"/><Relationship Id="rId11" Type="http://schemas.openxmlformats.org/officeDocument/2006/relationships/image" Target="../media/image20.jpeg"/><Relationship Id="rId5" Type="http://schemas.openxmlformats.org/officeDocument/2006/relationships/hyperlink" Target="https://search.ebscohost.com/webauth/login.aspx?direct=true&amp;db=nlebk&amp;AN=531881&amp;site=ehost-live&amp;scope=site&amp;authtype=url" TargetMode="External"/><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s://ecm.ebscohost.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p:txBody>
          <a:bodyPr/>
          <a:lstStyle/>
          <a:p>
            <a:r>
              <a:rPr lang="ru-RU" sz="4000" dirty="0"/>
              <a:t>Зарубежные электронные ресурсы для российских университетов: многообразие и репертуар</a:t>
            </a:r>
            <a:endParaRPr lang="ru-RU" dirty="0"/>
          </a:p>
        </p:txBody>
      </p:sp>
      <p:sp>
        <p:nvSpPr>
          <p:cNvPr id="2051" name="Подзаголовок 2"/>
          <p:cNvSpPr>
            <a:spLocks noGrp="1"/>
          </p:cNvSpPr>
          <p:nvPr>
            <p:ph type="subTitle" idx="1"/>
          </p:nvPr>
        </p:nvSpPr>
        <p:spPr>
          <a:xfrm>
            <a:off x="2267744" y="5157192"/>
            <a:ext cx="6192688" cy="936104"/>
          </a:xfrm>
        </p:spPr>
        <p:txBody>
          <a:bodyPr/>
          <a:lstStyle/>
          <a:p>
            <a:r>
              <a:rPr lang="ru-RU" dirty="0"/>
              <a:t>Волгоград</a:t>
            </a:r>
          </a:p>
          <a:p>
            <a:r>
              <a:rPr lang="ru-RU" dirty="0"/>
              <a:t>2 апреля 2019г.</a:t>
            </a:r>
          </a:p>
        </p:txBody>
      </p:sp>
      <p:sp>
        <p:nvSpPr>
          <p:cNvPr id="9" name="Прямоугольник 8"/>
          <p:cNvSpPr/>
          <p:nvPr/>
        </p:nvSpPr>
        <p:spPr bwMode="auto">
          <a:xfrm>
            <a:off x="2339752" y="6309320"/>
            <a:ext cx="6480720" cy="315490"/>
          </a:xfrm>
          <a:prstGeom prst="rect">
            <a:avLst/>
          </a:prstGeom>
          <a:noFill/>
          <a:ln w="9525" cap="flat" cmpd="sng" algn="ctr">
            <a:noFill/>
            <a:prstDash val="solid"/>
            <a:round/>
            <a:headEnd type="none" w="med" len="med"/>
            <a:tailEnd type="none" w="med" len="med"/>
          </a:ln>
          <a:effectLst/>
          <a:extLst/>
        </p:spPr>
        <p:txBody>
          <a:bodyPr wrap="none"/>
          <a:lstStyle/>
          <a:p>
            <a:pPr>
              <a:defRPr/>
            </a:pPr>
            <a:r>
              <a:rPr lang="ru-RU" sz="1400" dirty="0">
                <a:solidFill>
                  <a:schemeClr val="bg1"/>
                </a:solidFill>
                <a:latin typeface="+mn-lt"/>
              </a:rPr>
              <a:t>Тел.: +7 (499) 754-99-94</a:t>
            </a:r>
            <a:r>
              <a:rPr lang="en-US" sz="1400" dirty="0">
                <a:solidFill>
                  <a:schemeClr val="bg1"/>
                </a:solidFill>
                <a:latin typeface="+mn-lt"/>
              </a:rPr>
              <a:t>, e-mail:</a:t>
            </a:r>
            <a:r>
              <a:rPr lang="ru-RU" sz="1400" dirty="0">
                <a:solidFill>
                  <a:schemeClr val="bg1"/>
                </a:solidFill>
                <a:latin typeface="+mn-lt"/>
              </a:rPr>
              <a:t> </a:t>
            </a:r>
            <a:r>
              <a:rPr lang="en-US" sz="1400" dirty="0">
                <a:solidFill>
                  <a:schemeClr val="bg1"/>
                </a:solidFill>
                <a:latin typeface="+mn-lt"/>
              </a:rPr>
              <a:t>marinosyan@neicon.ru</a:t>
            </a:r>
            <a:endParaRPr lang="ru-RU" sz="1400" dirty="0">
              <a:solidFill>
                <a:schemeClr val="bg1"/>
              </a:solidFill>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8A1A4F-E71D-46E2-86E7-26996F799492}"/>
              </a:ext>
            </a:extLst>
          </p:cNvPr>
          <p:cNvSpPr>
            <a:spLocks noGrp="1"/>
          </p:cNvSpPr>
          <p:nvPr>
            <p:ph type="title"/>
          </p:nvPr>
        </p:nvSpPr>
        <p:spPr>
          <a:xfrm>
            <a:off x="323528" y="620688"/>
            <a:ext cx="8496944" cy="457457"/>
          </a:xfrm>
        </p:spPr>
        <p:txBody>
          <a:bodyPr/>
          <a:lstStyle/>
          <a:p>
            <a:pPr marL="0" indent="0">
              <a:buNone/>
            </a:pPr>
            <a:r>
              <a:rPr lang="en-US" b="1" dirty="0"/>
              <a:t>DRM -free</a:t>
            </a:r>
            <a:endParaRPr lang="en-US" b="1" u="sng" dirty="0">
              <a:solidFill>
                <a:srgbClr val="0070C0"/>
              </a:solidFill>
            </a:endParaRPr>
          </a:p>
        </p:txBody>
      </p:sp>
      <p:sp>
        <p:nvSpPr>
          <p:cNvPr id="4" name="Номер слайда 3"/>
          <p:cNvSpPr>
            <a:spLocks noGrp="1"/>
          </p:cNvSpPr>
          <p:nvPr>
            <p:ph type="sldNum" sz="quarter" idx="12"/>
          </p:nvPr>
        </p:nvSpPr>
        <p:spPr>
          <a:xfrm>
            <a:off x="35496" y="6381328"/>
            <a:ext cx="576064" cy="313184"/>
          </a:xfrm>
        </p:spPr>
        <p:txBody>
          <a:bodyPr/>
          <a:lstStyle/>
          <a:p>
            <a:pPr>
              <a:defRPr/>
            </a:pPr>
            <a:r>
              <a:rPr lang="ru-RU" dirty="0"/>
              <a:t>10</a:t>
            </a:r>
          </a:p>
        </p:txBody>
      </p:sp>
      <p:pic>
        <p:nvPicPr>
          <p:cNvPr id="8" name="Рисунок 7">
            <a:extLst>
              <a:ext uri="{FF2B5EF4-FFF2-40B4-BE49-F238E27FC236}">
                <a16:creationId xmlns:a16="http://schemas.microsoft.com/office/drawing/2014/main" id="{92C4FDE9-87E4-4299-8576-8BA7759E5663}"/>
              </a:ext>
            </a:extLst>
          </p:cNvPr>
          <p:cNvPicPr>
            <a:picLocks noChangeAspect="1"/>
          </p:cNvPicPr>
          <p:nvPr/>
        </p:nvPicPr>
        <p:blipFill>
          <a:blip r:embed="rId3"/>
          <a:stretch>
            <a:fillRect/>
          </a:stretch>
        </p:blipFill>
        <p:spPr>
          <a:xfrm>
            <a:off x="6588224" y="601840"/>
            <a:ext cx="1777380" cy="402873"/>
          </a:xfrm>
          <a:prstGeom prst="rect">
            <a:avLst/>
          </a:prstGeom>
        </p:spPr>
      </p:pic>
      <p:pic>
        <p:nvPicPr>
          <p:cNvPr id="12" name="Рисунок 11"/>
          <p:cNvPicPr>
            <a:picLocks noChangeAspect="1"/>
          </p:cNvPicPr>
          <p:nvPr/>
        </p:nvPicPr>
        <p:blipFill rotWithShape="1">
          <a:blip r:embed="rId4"/>
          <a:srcRect l="-303" r="35086" b="95086"/>
          <a:stretch/>
        </p:blipFill>
        <p:spPr>
          <a:xfrm>
            <a:off x="260960" y="1098186"/>
            <a:ext cx="7848872" cy="332655"/>
          </a:xfrm>
          <a:prstGeom prst="rect">
            <a:avLst/>
          </a:prstGeom>
        </p:spPr>
      </p:pic>
      <p:pic>
        <p:nvPicPr>
          <p:cNvPr id="22" name="Рисунок 21"/>
          <p:cNvPicPr>
            <a:picLocks noChangeAspect="1"/>
          </p:cNvPicPr>
          <p:nvPr/>
        </p:nvPicPr>
        <p:blipFill rotWithShape="1">
          <a:blip r:embed="rId4"/>
          <a:srcRect l="17742" t="38342" r="1230" b="18182"/>
          <a:stretch/>
        </p:blipFill>
        <p:spPr>
          <a:xfrm>
            <a:off x="187173" y="1479759"/>
            <a:ext cx="8646010" cy="2609516"/>
          </a:xfrm>
          <a:prstGeom prst="rect">
            <a:avLst/>
          </a:prstGeom>
        </p:spPr>
      </p:pic>
      <p:pic>
        <p:nvPicPr>
          <p:cNvPr id="25" name="Рисунок 24">
            <a:extLst>
              <a:ext uri="{FF2B5EF4-FFF2-40B4-BE49-F238E27FC236}">
                <a16:creationId xmlns:a16="http://schemas.microsoft.com/office/drawing/2014/main" id="{A99002AF-0A7B-49AA-ACE9-43E331AE322A}"/>
              </a:ext>
            </a:extLst>
          </p:cNvPr>
          <p:cNvPicPr>
            <a:picLocks noChangeAspect="1"/>
          </p:cNvPicPr>
          <p:nvPr/>
        </p:nvPicPr>
        <p:blipFill>
          <a:blip r:embed="rId5"/>
          <a:stretch>
            <a:fillRect/>
          </a:stretch>
        </p:blipFill>
        <p:spPr>
          <a:xfrm>
            <a:off x="156666" y="3429000"/>
            <a:ext cx="8707023" cy="2347322"/>
          </a:xfrm>
          <a:prstGeom prst="rect">
            <a:avLst/>
          </a:prstGeom>
          <a:ln w="38100">
            <a:solidFill>
              <a:srgbClr val="FF0000"/>
            </a:solidFill>
          </a:ln>
        </p:spPr>
      </p:pic>
    </p:spTree>
    <p:extLst>
      <p:ext uri="{BB962C8B-B14F-4D97-AF65-F5344CB8AC3E}">
        <p14:creationId xmlns:p14="http://schemas.microsoft.com/office/powerpoint/2010/main" val="4116481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8A1A4F-E71D-46E2-86E7-26996F799492}"/>
              </a:ext>
            </a:extLst>
          </p:cNvPr>
          <p:cNvSpPr>
            <a:spLocks noGrp="1"/>
          </p:cNvSpPr>
          <p:nvPr>
            <p:ph type="title"/>
          </p:nvPr>
        </p:nvSpPr>
        <p:spPr>
          <a:xfrm>
            <a:off x="395536" y="620688"/>
            <a:ext cx="8424936" cy="754046"/>
          </a:xfrm>
        </p:spPr>
        <p:txBody>
          <a:bodyPr/>
          <a:lstStyle/>
          <a:p>
            <a:pPr marL="0" indent="0">
              <a:buNone/>
            </a:pPr>
            <a:r>
              <a:rPr lang="ru-RU" b="1" dirty="0"/>
              <a:t>Перечень издательств, представленных в </a:t>
            </a:r>
            <a:r>
              <a:rPr lang="en-US" b="1" dirty="0"/>
              <a:t>EBSCOhost Collection Manager</a:t>
            </a:r>
            <a:endParaRPr lang="en-US" b="1" u="sng" dirty="0">
              <a:solidFill>
                <a:srgbClr val="0070C0"/>
              </a:solidFill>
            </a:endParaRPr>
          </a:p>
        </p:txBody>
      </p:sp>
      <p:sp>
        <p:nvSpPr>
          <p:cNvPr id="3" name="Объект 2">
            <a:extLst>
              <a:ext uri="{FF2B5EF4-FFF2-40B4-BE49-F238E27FC236}">
                <a16:creationId xmlns:a16="http://schemas.microsoft.com/office/drawing/2014/main" id="{8C0A3B62-D664-4DF3-9727-ABBF7357C8FA}"/>
              </a:ext>
            </a:extLst>
          </p:cNvPr>
          <p:cNvSpPr>
            <a:spLocks noGrp="1"/>
          </p:cNvSpPr>
          <p:nvPr>
            <p:ph idx="1"/>
          </p:nvPr>
        </p:nvSpPr>
        <p:spPr>
          <a:xfrm>
            <a:off x="395536" y="1484784"/>
            <a:ext cx="8568952" cy="4680520"/>
          </a:xfrm>
        </p:spPr>
        <p:txBody>
          <a:bodyPr/>
          <a:lstStyle/>
          <a:p>
            <a:pPr marL="0" indent="0">
              <a:buNone/>
            </a:pPr>
            <a:endParaRPr lang="en-US" sz="2800" u="sng" dirty="0">
              <a:solidFill>
                <a:srgbClr val="0070C0"/>
              </a:solidFill>
            </a:endParaRPr>
          </a:p>
        </p:txBody>
      </p:sp>
      <p:pic>
        <p:nvPicPr>
          <p:cNvPr id="5" name="Объект 3">
            <a:extLst>
              <a:ext uri="{FF2B5EF4-FFF2-40B4-BE49-F238E27FC236}">
                <a16:creationId xmlns:a16="http://schemas.microsoft.com/office/drawing/2014/main" id="{CBB27D5E-2944-4D84-8782-BC0DDBB25F7F}"/>
              </a:ext>
            </a:extLst>
          </p:cNvPr>
          <p:cNvPicPr>
            <a:picLocks noChangeAspect="1"/>
          </p:cNvPicPr>
          <p:nvPr/>
        </p:nvPicPr>
        <p:blipFill>
          <a:blip r:embed="rId2"/>
          <a:stretch>
            <a:fillRect/>
          </a:stretch>
        </p:blipFill>
        <p:spPr bwMode="auto">
          <a:xfrm>
            <a:off x="395536" y="1484784"/>
            <a:ext cx="8352928" cy="4570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Номер слайда 3"/>
          <p:cNvSpPr>
            <a:spLocks noGrp="1"/>
          </p:cNvSpPr>
          <p:nvPr>
            <p:ph type="sldNum" sz="quarter" idx="12"/>
          </p:nvPr>
        </p:nvSpPr>
        <p:spPr>
          <a:xfrm>
            <a:off x="35496" y="6381328"/>
            <a:ext cx="576064" cy="313184"/>
          </a:xfrm>
        </p:spPr>
        <p:txBody>
          <a:bodyPr/>
          <a:lstStyle/>
          <a:p>
            <a:pPr>
              <a:defRPr/>
            </a:pPr>
            <a:fld id="{5796079D-6092-43A7-A2EF-D515EF608BF8}" type="slidenum">
              <a:rPr lang="ru-RU" smtClean="0"/>
              <a:t>11</a:t>
            </a:fld>
            <a:endParaRPr lang="ru-RU" dirty="0"/>
          </a:p>
        </p:txBody>
      </p:sp>
    </p:spTree>
    <p:extLst>
      <p:ext uri="{BB962C8B-B14F-4D97-AF65-F5344CB8AC3E}">
        <p14:creationId xmlns:p14="http://schemas.microsoft.com/office/powerpoint/2010/main" val="2879217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8A1A4F-E71D-46E2-86E7-26996F799492}"/>
              </a:ext>
            </a:extLst>
          </p:cNvPr>
          <p:cNvSpPr>
            <a:spLocks noGrp="1"/>
          </p:cNvSpPr>
          <p:nvPr>
            <p:ph type="title"/>
          </p:nvPr>
        </p:nvSpPr>
        <p:spPr>
          <a:xfrm>
            <a:off x="395536" y="620688"/>
            <a:ext cx="8424936" cy="576064"/>
          </a:xfrm>
        </p:spPr>
        <p:txBody>
          <a:bodyPr/>
          <a:lstStyle/>
          <a:p>
            <a:pPr marL="0" indent="0">
              <a:buNone/>
            </a:pPr>
            <a:r>
              <a:rPr lang="ru-RU" b="1" dirty="0"/>
              <a:t>поиск по</a:t>
            </a:r>
            <a:r>
              <a:rPr lang="en-US" b="1" dirty="0"/>
              <a:t> </a:t>
            </a:r>
            <a:r>
              <a:rPr lang="ru-RU" b="1" dirty="0"/>
              <a:t>ключевому слову </a:t>
            </a:r>
            <a:r>
              <a:rPr lang="en-US" b="1" dirty="0"/>
              <a:t>“transport”</a:t>
            </a:r>
          </a:p>
        </p:txBody>
      </p:sp>
      <p:sp>
        <p:nvSpPr>
          <p:cNvPr id="3" name="Номер слайда 2"/>
          <p:cNvSpPr>
            <a:spLocks noGrp="1"/>
          </p:cNvSpPr>
          <p:nvPr>
            <p:ph type="sldNum" sz="quarter" idx="12"/>
          </p:nvPr>
        </p:nvSpPr>
        <p:spPr/>
        <p:txBody>
          <a:bodyPr/>
          <a:lstStyle/>
          <a:p>
            <a:pPr>
              <a:defRPr/>
            </a:pPr>
            <a:fld id="{E8B3C8D9-4788-4563-AB7C-CB3F503C8341}" type="slidenum">
              <a:rPr lang="ru-RU" smtClean="0"/>
              <a:pPr>
                <a:defRPr/>
              </a:pPr>
              <a:t>12</a:t>
            </a:fld>
            <a:endParaRPr lang="ru-RU" dirty="0"/>
          </a:p>
        </p:txBody>
      </p:sp>
      <p:pic>
        <p:nvPicPr>
          <p:cNvPr id="5" name="Рисунок 4">
            <a:extLst>
              <a:ext uri="{FF2B5EF4-FFF2-40B4-BE49-F238E27FC236}">
                <a16:creationId xmlns:a16="http://schemas.microsoft.com/office/drawing/2014/main" id="{3BB65564-B38D-4880-9615-051C641A6D83}"/>
              </a:ext>
            </a:extLst>
          </p:cNvPr>
          <p:cNvPicPr>
            <a:picLocks noChangeAspect="1"/>
          </p:cNvPicPr>
          <p:nvPr/>
        </p:nvPicPr>
        <p:blipFill>
          <a:blip r:embed="rId2"/>
          <a:stretch>
            <a:fillRect/>
          </a:stretch>
        </p:blipFill>
        <p:spPr>
          <a:xfrm>
            <a:off x="79670" y="1169233"/>
            <a:ext cx="8740802" cy="5077879"/>
          </a:xfrm>
          <a:prstGeom prst="rect">
            <a:avLst/>
          </a:prstGeom>
          <a:ln>
            <a:solidFill>
              <a:srgbClr val="FF0000"/>
            </a:solidFill>
          </a:ln>
        </p:spPr>
      </p:pic>
      <p:sp>
        <p:nvSpPr>
          <p:cNvPr id="6" name="Прямоугольник 5"/>
          <p:cNvSpPr/>
          <p:nvPr/>
        </p:nvSpPr>
        <p:spPr bwMode="auto">
          <a:xfrm>
            <a:off x="3657983" y="3031320"/>
            <a:ext cx="1584176" cy="288032"/>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
        <p:nvSpPr>
          <p:cNvPr id="8" name="Прямоугольник 7"/>
          <p:cNvSpPr/>
          <p:nvPr/>
        </p:nvSpPr>
        <p:spPr bwMode="auto">
          <a:xfrm>
            <a:off x="5724128" y="1700808"/>
            <a:ext cx="2808312" cy="144016"/>
          </a:xfrm>
          <a:prstGeom prst="rect">
            <a:avLst/>
          </a:prstGeom>
          <a:solidFill>
            <a:srgbClr val="104779"/>
          </a:solidFill>
          <a:ln w="9525" cap="flat" cmpd="sng" algn="ctr">
            <a:solidFill>
              <a:srgbClr val="104779"/>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
        <p:nvSpPr>
          <p:cNvPr id="9" name="Стрелка вправо 8"/>
          <p:cNvSpPr/>
          <p:nvPr/>
        </p:nvSpPr>
        <p:spPr bwMode="auto">
          <a:xfrm rot="10800000">
            <a:off x="3851920" y="3025182"/>
            <a:ext cx="720080" cy="288032"/>
          </a:xfrm>
          <a:prstGeom prst="rightArrow">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
        <p:nvSpPr>
          <p:cNvPr id="11" name="Прямоугольник 10"/>
          <p:cNvSpPr/>
          <p:nvPr/>
        </p:nvSpPr>
        <p:spPr bwMode="auto">
          <a:xfrm>
            <a:off x="1723926" y="3042366"/>
            <a:ext cx="1950205" cy="253664"/>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ru-RU"/>
          </a:p>
        </p:txBody>
      </p:sp>
    </p:spTree>
    <p:extLst>
      <p:ext uri="{BB962C8B-B14F-4D97-AF65-F5344CB8AC3E}">
        <p14:creationId xmlns:p14="http://schemas.microsoft.com/office/powerpoint/2010/main" val="709047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8A1A4F-E71D-46E2-86E7-26996F799492}"/>
              </a:ext>
            </a:extLst>
          </p:cNvPr>
          <p:cNvSpPr>
            <a:spLocks noGrp="1"/>
          </p:cNvSpPr>
          <p:nvPr>
            <p:ph type="title"/>
          </p:nvPr>
        </p:nvSpPr>
        <p:spPr>
          <a:xfrm>
            <a:off x="395536" y="620688"/>
            <a:ext cx="8424936" cy="576064"/>
          </a:xfrm>
        </p:spPr>
        <p:txBody>
          <a:bodyPr/>
          <a:lstStyle/>
          <a:p>
            <a:pPr marL="0" indent="0">
              <a:buNone/>
            </a:pPr>
            <a:r>
              <a:rPr lang="ru-RU" b="1" dirty="0"/>
              <a:t>Поиск по издателю </a:t>
            </a:r>
            <a:r>
              <a:rPr lang="en-US" b="1" dirty="0"/>
              <a:t>IEEE</a:t>
            </a:r>
            <a:endParaRPr lang="en-US" b="1" u="sng" dirty="0">
              <a:solidFill>
                <a:srgbClr val="0070C0"/>
              </a:solidFill>
            </a:endParaRPr>
          </a:p>
        </p:txBody>
      </p:sp>
      <p:sp>
        <p:nvSpPr>
          <p:cNvPr id="4" name="Номер слайда 3"/>
          <p:cNvSpPr>
            <a:spLocks noGrp="1"/>
          </p:cNvSpPr>
          <p:nvPr>
            <p:ph type="sldNum" sz="quarter" idx="12"/>
          </p:nvPr>
        </p:nvSpPr>
        <p:spPr>
          <a:xfrm>
            <a:off x="35496" y="6381328"/>
            <a:ext cx="576064" cy="313184"/>
          </a:xfrm>
        </p:spPr>
        <p:txBody>
          <a:bodyPr/>
          <a:lstStyle/>
          <a:p>
            <a:pPr>
              <a:defRPr/>
            </a:pPr>
            <a:r>
              <a:rPr lang="ru-RU" dirty="0"/>
              <a:t>13</a:t>
            </a:r>
          </a:p>
        </p:txBody>
      </p:sp>
      <p:pic>
        <p:nvPicPr>
          <p:cNvPr id="9" name="Рисунок 8">
            <a:extLst>
              <a:ext uri="{FF2B5EF4-FFF2-40B4-BE49-F238E27FC236}">
                <a16:creationId xmlns:a16="http://schemas.microsoft.com/office/drawing/2014/main" id="{708226D8-C731-4E93-A354-034520D994B5}"/>
              </a:ext>
            </a:extLst>
          </p:cNvPr>
          <p:cNvPicPr>
            <a:picLocks noChangeAspect="1"/>
          </p:cNvPicPr>
          <p:nvPr/>
        </p:nvPicPr>
        <p:blipFill>
          <a:blip r:embed="rId3"/>
          <a:stretch>
            <a:fillRect/>
          </a:stretch>
        </p:blipFill>
        <p:spPr>
          <a:xfrm>
            <a:off x="353790" y="1196752"/>
            <a:ext cx="8573607" cy="4822654"/>
          </a:xfrm>
          <a:prstGeom prst="rect">
            <a:avLst/>
          </a:prstGeom>
          <a:ln>
            <a:noFill/>
          </a:ln>
        </p:spPr>
      </p:pic>
      <p:sp>
        <p:nvSpPr>
          <p:cNvPr id="5" name="Прямоугольник 4"/>
          <p:cNvSpPr/>
          <p:nvPr/>
        </p:nvSpPr>
        <p:spPr bwMode="auto">
          <a:xfrm>
            <a:off x="5724128" y="1700808"/>
            <a:ext cx="2952328" cy="144016"/>
          </a:xfrm>
          <a:prstGeom prst="rect">
            <a:avLst/>
          </a:prstGeom>
          <a:solidFill>
            <a:srgbClr val="104779"/>
          </a:solidFill>
          <a:ln w="9525" cap="flat" cmpd="sng" algn="ctr">
            <a:solidFill>
              <a:srgbClr val="104779"/>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
        <p:nvSpPr>
          <p:cNvPr id="6" name="Прямоугольник 5"/>
          <p:cNvSpPr/>
          <p:nvPr/>
        </p:nvSpPr>
        <p:spPr bwMode="auto">
          <a:xfrm>
            <a:off x="3419872" y="1377712"/>
            <a:ext cx="2304256" cy="2510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
        <p:nvSpPr>
          <p:cNvPr id="8" name="Прямоугольник 7"/>
          <p:cNvSpPr/>
          <p:nvPr/>
        </p:nvSpPr>
        <p:spPr bwMode="auto">
          <a:xfrm>
            <a:off x="3779912" y="3021483"/>
            <a:ext cx="1080120" cy="11948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
        <p:nvSpPr>
          <p:cNvPr id="10" name="Стрелка вправо 9"/>
          <p:cNvSpPr/>
          <p:nvPr/>
        </p:nvSpPr>
        <p:spPr bwMode="auto">
          <a:xfrm rot="10800000">
            <a:off x="3896184" y="2960007"/>
            <a:ext cx="720080" cy="288032"/>
          </a:xfrm>
          <a:prstGeom prst="rightArrow">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
        <p:nvSpPr>
          <p:cNvPr id="14" name="Прямоугольник 13"/>
          <p:cNvSpPr/>
          <p:nvPr/>
        </p:nvSpPr>
        <p:spPr bwMode="auto">
          <a:xfrm>
            <a:off x="1907704" y="2924944"/>
            <a:ext cx="1944216" cy="324037"/>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51963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8A1A4F-E71D-46E2-86E7-26996F799492}"/>
              </a:ext>
            </a:extLst>
          </p:cNvPr>
          <p:cNvSpPr>
            <a:spLocks noGrp="1"/>
          </p:cNvSpPr>
          <p:nvPr>
            <p:ph type="title"/>
          </p:nvPr>
        </p:nvSpPr>
        <p:spPr>
          <a:xfrm>
            <a:off x="395536" y="620688"/>
            <a:ext cx="8424936" cy="864096"/>
          </a:xfrm>
        </p:spPr>
        <p:txBody>
          <a:bodyPr/>
          <a:lstStyle/>
          <a:p>
            <a:r>
              <a:rPr lang="ru-RU" b="1" u="sng" dirty="0">
                <a:solidFill>
                  <a:srgbClr val="0070C0"/>
                </a:solidFill>
              </a:rPr>
              <a:t>Подписные коллекции книг</a:t>
            </a:r>
            <a:r>
              <a:rPr lang="ru-RU" dirty="0">
                <a:solidFill>
                  <a:schemeClr val="accent3">
                    <a:lumMod val="60000"/>
                    <a:lumOff val="40000"/>
                  </a:schemeClr>
                </a:solidFill>
              </a:rPr>
              <a:t/>
            </a:r>
            <a:br>
              <a:rPr lang="ru-RU" dirty="0">
                <a:solidFill>
                  <a:schemeClr val="accent3">
                    <a:lumMod val="60000"/>
                    <a:lumOff val="40000"/>
                  </a:schemeClr>
                </a:solidFill>
              </a:rPr>
            </a:br>
            <a:endParaRPr lang="ru-RU" dirty="0"/>
          </a:p>
        </p:txBody>
      </p:sp>
      <p:sp>
        <p:nvSpPr>
          <p:cNvPr id="3" name="Объект 2">
            <a:extLst>
              <a:ext uri="{FF2B5EF4-FFF2-40B4-BE49-F238E27FC236}">
                <a16:creationId xmlns:a16="http://schemas.microsoft.com/office/drawing/2014/main" id="{8C0A3B62-D664-4DF3-9727-ABBF7357C8FA}"/>
              </a:ext>
            </a:extLst>
          </p:cNvPr>
          <p:cNvSpPr>
            <a:spLocks noGrp="1"/>
          </p:cNvSpPr>
          <p:nvPr>
            <p:ph idx="1"/>
          </p:nvPr>
        </p:nvSpPr>
        <p:spPr>
          <a:xfrm>
            <a:off x="251520" y="1305783"/>
            <a:ext cx="8712968" cy="4859521"/>
          </a:xfrm>
        </p:spPr>
        <p:txBody>
          <a:bodyPr/>
          <a:lstStyle/>
          <a:p>
            <a:r>
              <a:rPr lang="en-US" sz="2800" b="1" kern="1200" dirty="0">
                <a:solidFill>
                  <a:srgbClr val="000080"/>
                </a:solidFill>
              </a:rPr>
              <a:t>eBook Clinical Collection</a:t>
            </a:r>
            <a:endParaRPr lang="ru-RU" sz="2800" b="1" kern="1200" dirty="0">
              <a:solidFill>
                <a:srgbClr val="000080"/>
              </a:solidFill>
            </a:endParaRPr>
          </a:p>
          <a:p>
            <a:r>
              <a:rPr lang="en-US" sz="2800" b="1" kern="1200" dirty="0">
                <a:solidFill>
                  <a:srgbClr val="000080"/>
                </a:solidFill>
              </a:rPr>
              <a:t>eBook Nursing Collection</a:t>
            </a:r>
          </a:p>
          <a:p>
            <a:r>
              <a:rPr lang="en-US" sz="2800" b="1" kern="1200" dirty="0">
                <a:solidFill>
                  <a:srgbClr val="000080"/>
                </a:solidFill>
              </a:rPr>
              <a:t>eBook IT</a:t>
            </a:r>
            <a:r>
              <a:rPr lang="ru-RU" sz="2800" b="1" kern="1200" dirty="0">
                <a:solidFill>
                  <a:srgbClr val="000080"/>
                </a:solidFill>
              </a:rPr>
              <a:t> </a:t>
            </a:r>
            <a:r>
              <a:rPr lang="en-US" sz="2800" b="1" kern="1200" dirty="0">
                <a:solidFill>
                  <a:srgbClr val="000080"/>
                </a:solidFill>
              </a:rPr>
              <a:t>Core Collection </a:t>
            </a:r>
          </a:p>
          <a:p>
            <a:r>
              <a:rPr lang="en-US" sz="2800" b="1" kern="1200" dirty="0">
                <a:solidFill>
                  <a:srgbClr val="000080"/>
                </a:solidFill>
              </a:rPr>
              <a:t>eBook Engineering Core Collection </a:t>
            </a:r>
          </a:p>
          <a:p>
            <a:r>
              <a:rPr lang="en-US" sz="2800" b="1" kern="1200" dirty="0">
                <a:solidFill>
                  <a:srgbClr val="000080"/>
                </a:solidFill>
              </a:rPr>
              <a:t>eBook Business Collection</a:t>
            </a:r>
            <a:endParaRPr lang="ru-RU" sz="2800" b="1" kern="1200" dirty="0">
              <a:solidFill>
                <a:srgbClr val="000080"/>
              </a:solidFill>
            </a:endParaRPr>
          </a:p>
          <a:p>
            <a:r>
              <a:rPr lang="en-US" sz="2800" b="1" kern="1200" dirty="0">
                <a:solidFill>
                  <a:srgbClr val="000080"/>
                </a:solidFill>
              </a:rPr>
              <a:t>eBook Religion Collection</a:t>
            </a:r>
          </a:p>
          <a:p>
            <a:r>
              <a:rPr lang="en-US" sz="2800" b="1" kern="1200" dirty="0">
                <a:solidFill>
                  <a:srgbClr val="000080"/>
                </a:solidFill>
              </a:rPr>
              <a:t>eBook History Collection</a:t>
            </a:r>
            <a:endParaRPr lang="ru-RU" sz="2800" b="1" kern="1200" dirty="0">
              <a:solidFill>
                <a:srgbClr val="000080"/>
              </a:solidFill>
            </a:endParaRPr>
          </a:p>
          <a:p>
            <a:r>
              <a:rPr lang="en-US" sz="2800" b="1" kern="1200" dirty="0">
                <a:solidFill>
                  <a:srgbClr val="000080"/>
                </a:solidFill>
              </a:rPr>
              <a:t>eBook Education Collection</a:t>
            </a:r>
          </a:p>
          <a:p>
            <a:endParaRPr lang="en-US" sz="2800" b="1" kern="1200" dirty="0">
              <a:solidFill>
                <a:srgbClr val="000080"/>
              </a:solidFill>
            </a:endParaRPr>
          </a:p>
          <a:p>
            <a:pPr marL="0" indent="0">
              <a:buNone/>
            </a:pPr>
            <a:endParaRPr lang="en-US"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5567234"/>
            <a:ext cx="6349206" cy="355556"/>
          </a:xfrm>
          <a:prstGeom prst="rect">
            <a:avLst/>
          </a:prstGeom>
        </p:spPr>
      </p:pic>
      <p:sp>
        <p:nvSpPr>
          <p:cNvPr id="7" name="Номер слайда 3"/>
          <p:cNvSpPr>
            <a:spLocks noGrp="1"/>
          </p:cNvSpPr>
          <p:nvPr>
            <p:ph type="sldNum" sz="quarter" idx="12"/>
          </p:nvPr>
        </p:nvSpPr>
        <p:spPr>
          <a:xfrm>
            <a:off x="35496" y="6381328"/>
            <a:ext cx="576064" cy="313184"/>
          </a:xfrm>
        </p:spPr>
        <p:txBody>
          <a:bodyPr/>
          <a:lstStyle/>
          <a:p>
            <a:pPr>
              <a:defRPr/>
            </a:pPr>
            <a:fld id="{37BF3846-AC75-4189-8E4B-A6BF4B2B5490}" type="slidenum">
              <a:rPr lang="ru-RU" smtClean="0"/>
              <a:t>14</a:t>
            </a:fld>
            <a:endParaRPr lang="ru-RU" dirty="0"/>
          </a:p>
        </p:txBody>
      </p:sp>
      <p:pic>
        <p:nvPicPr>
          <p:cNvPr id="9" name="Рисунок 8"/>
          <p:cNvPicPr>
            <a:picLocks noChangeAspect="1"/>
          </p:cNvPicPr>
          <p:nvPr/>
        </p:nvPicPr>
        <p:blipFill>
          <a:blip r:embed="rId4"/>
          <a:stretch>
            <a:fillRect/>
          </a:stretch>
        </p:blipFill>
        <p:spPr>
          <a:xfrm>
            <a:off x="6876256" y="769085"/>
            <a:ext cx="1777380" cy="402873"/>
          </a:xfrm>
          <a:prstGeom prst="rect">
            <a:avLst/>
          </a:prstGeom>
        </p:spPr>
      </p:pic>
    </p:spTree>
    <p:extLst>
      <p:ext uri="{BB962C8B-B14F-4D97-AF65-F5344CB8AC3E}">
        <p14:creationId xmlns:p14="http://schemas.microsoft.com/office/powerpoint/2010/main" val="8666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3"/>
          <p:cNvSpPr>
            <a:spLocks noGrp="1"/>
          </p:cNvSpPr>
          <p:nvPr>
            <p:ph type="title"/>
          </p:nvPr>
        </p:nvSpPr>
        <p:spPr>
          <a:xfrm>
            <a:off x="611560" y="551801"/>
            <a:ext cx="8195890" cy="716959"/>
          </a:xfrm>
        </p:spPr>
        <p:txBody>
          <a:bodyPr/>
          <a:lstStyle/>
          <a:p>
            <a:pPr eaLnBrk="1" hangingPunct="1"/>
            <a:r>
              <a:rPr lang="ru-RU" altLang="ru-RU" dirty="0">
                <a:solidFill>
                  <a:srgbClr val="376092"/>
                </a:solidFill>
              </a:rPr>
              <a:t/>
            </a:r>
            <a:br>
              <a:rPr lang="ru-RU" altLang="ru-RU" dirty="0">
                <a:solidFill>
                  <a:srgbClr val="376092"/>
                </a:solidFill>
              </a:rPr>
            </a:br>
            <a:r>
              <a:rPr lang="ru-RU" altLang="ru-RU" dirty="0">
                <a:solidFill>
                  <a:srgbClr val="376092"/>
                </a:solidFill>
              </a:rPr>
              <a:t/>
            </a:r>
            <a:br>
              <a:rPr lang="ru-RU" altLang="ru-RU" dirty="0">
                <a:solidFill>
                  <a:srgbClr val="376092"/>
                </a:solidFill>
              </a:rPr>
            </a:br>
            <a:r>
              <a:rPr lang="ru-RU" b="1" u="sng" dirty="0">
                <a:solidFill>
                  <a:srgbClr val="0070C0"/>
                </a:solidFill>
                <a:latin typeface="+mn-lt"/>
              </a:rPr>
              <a:t>Подписные коллекции книг</a:t>
            </a:r>
            <a:r>
              <a:rPr lang="ru-RU" altLang="ru-RU" b="1" u="sng" dirty="0">
                <a:solidFill>
                  <a:srgbClr val="0070C0"/>
                </a:solidFill>
                <a:latin typeface="+mn-lt"/>
              </a:rPr>
              <a:t/>
            </a:r>
            <a:br>
              <a:rPr lang="ru-RU" altLang="ru-RU" b="1" u="sng" dirty="0">
                <a:solidFill>
                  <a:srgbClr val="0070C0"/>
                </a:solidFill>
                <a:latin typeface="+mn-lt"/>
              </a:rPr>
            </a:br>
            <a:r>
              <a:rPr lang="ru-RU" altLang="ru-RU" b="1" u="sng" dirty="0">
                <a:solidFill>
                  <a:srgbClr val="0070C0"/>
                </a:solidFill>
                <a:latin typeface="+mn-lt"/>
              </a:rPr>
              <a:t/>
            </a:r>
            <a:br>
              <a:rPr lang="ru-RU" altLang="ru-RU" b="1" u="sng" dirty="0">
                <a:solidFill>
                  <a:srgbClr val="0070C0"/>
                </a:solidFill>
                <a:latin typeface="+mn-lt"/>
              </a:rPr>
            </a:br>
            <a:r>
              <a:rPr lang="en-US" altLang="ru-RU" b="1" dirty="0">
                <a:solidFill>
                  <a:schemeClr val="tx2"/>
                </a:solidFill>
                <a:latin typeface="+mn-lt"/>
              </a:rPr>
              <a:t>Engineering</a:t>
            </a:r>
            <a:r>
              <a:rPr lang="ru-RU" altLang="ru-RU" b="1" dirty="0">
                <a:solidFill>
                  <a:schemeClr val="tx2"/>
                </a:solidFill>
                <a:latin typeface="+mn-lt"/>
              </a:rPr>
              <a:t> </a:t>
            </a:r>
            <a:r>
              <a:rPr lang="en-US" altLang="ru-RU" b="1" dirty="0">
                <a:solidFill>
                  <a:schemeClr val="tx2"/>
                </a:solidFill>
                <a:latin typeface="+mn-lt"/>
              </a:rPr>
              <a:t>Core Collection</a:t>
            </a:r>
            <a:r>
              <a:rPr lang="ru-RU" altLang="ru-RU" b="1" dirty="0">
                <a:solidFill>
                  <a:schemeClr val="tx2"/>
                </a:solidFill>
                <a:latin typeface="+mn-lt"/>
              </a:rPr>
              <a:t>           </a:t>
            </a:r>
            <a:r>
              <a:rPr lang="ru-RU" altLang="ru-RU" sz="2400" b="1" dirty="0">
                <a:solidFill>
                  <a:schemeClr val="tx2"/>
                </a:solidFill>
                <a:latin typeface="+mn-lt"/>
              </a:rPr>
              <a:t>6 000 книг</a:t>
            </a:r>
            <a:endParaRPr lang="en-US" altLang="ru-RU" sz="2400" b="1" dirty="0">
              <a:solidFill>
                <a:schemeClr val="tx2"/>
              </a:solidFill>
              <a:latin typeface="+mn-lt"/>
            </a:endParaRPr>
          </a:p>
        </p:txBody>
      </p:sp>
      <p:graphicFrame>
        <p:nvGraphicFramePr>
          <p:cNvPr id="5" name="Table 4">
            <a:extLst>
              <a:ext uri="{FF2B5EF4-FFF2-40B4-BE49-F238E27FC236}">
                <a16:creationId xmlns:a16="http://schemas.microsoft.com/office/drawing/2014/main" id="{7CB68086-43D5-43F0-997F-CE0C1B46CB97}"/>
              </a:ext>
            </a:extLst>
          </p:cNvPr>
          <p:cNvGraphicFramePr>
            <a:graphicFrameLocks noGrp="1"/>
          </p:cNvGraphicFramePr>
          <p:nvPr/>
        </p:nvGraphicFramePr>
        <p:xfrm>
          <a:off x="381000" y="2133600"/>
          <a:ext cx="2590800" cy="4041775"/>
        </p:xfrm>
        <a:graphic>
          <a:graphicData uri="http://schemas.openxmlformats.org/drawingml/2006/table">
            <a:tbl>
              <a:tblPr/>
              <a:tblGrid>
                <a:gridCol w="2590800">
                  <a:extLst>
                    <a:ext uri="{9D8B030D-6E8A-4147-A177-3AD203B41FA5}">
                      <a16:colId xmlns:a16="http://schemas.microsoft.com/office/drawing/2014/main" val="20000"/>
                    </a:ext>
                  </a:extLst>
                </a:gridCol>
              </a:tblGrid>
              <a:tr h="438150">
                <a:tc>
                  <a:txBody>
                    <a:bodyPr/>
                    <a:lstStyle/>
                    <a:p>
                      <a:pPr marL="0" marR="0" lvl="0" indent="177800" algn="l" defTabSz="914400" rtl="0" eaLnBrk="1" fontAlgn="base" latinLnBrk="0" hangingPunct="1">
                        <a:lnSpc>
                          <a:spcPct val="115000"/>
                        </a:lnSpc>
                        <a:spcBef>
                          <a:spcPct val="0"/>
                        </a:spcBef>
                        <a:spcAft>
                          <a:spcPct val="0"/>
                        </a:spcAft>
                        <a:buClrTx/>
                        <a:buSzTx/>
                        <a:buFontTx/>
                        <a:buNone/>
                        <a:tabLst/>
                      </a:pPr>
                      <a:r>
                        <a:rPr kumimoji="0" lang="ru-RU" sz="2000" b="1" i="0" u="none" strike="noStrike" cap="none" normalizeH="0" baseline="0" dirty="0">
                          <a:ln>
                            <a:noFill/>
                          </a:ln>
                          <a:solidFill>
                            <a:srgbClr val="FFFFFF"/>
                          </a:solidFill>
                          <a:effectLst/>
                          <a:latin typeface="Arial" charset="0"/>
                          <a:ea typeface="+mn-ea"/>
                          <a:cs typeface="Times New Roman" pitchFamily="18" charset="0"/>
                        </a:rPr>
                        <a:t>Тематика</a:t>
                      </a:r>
                      <a:endParaRPr kumimoji="0" lang="en-US"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F243E"/>
                    </a:solidFill>
                  </a:tcPr>
                </a:tc>
                <a:extLst>
                  <a:ext uri="{0D108BD9-81ED-4DB2-BD59-A6C34878D82A}">
                    <a16:rowId xmlns:a16="http://schemas.microsoft.com/office/drawing/2014/main" val="10000"/>
                  </a:ext>
                </a:extLst>
              </a:tr>
              <a:tr h="3651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a:ln>
                            <a:noFill/>
                          </a:ln>
                          <a:solidFill>
                            <a:srgbClr val="215968"/>
                          </a:solidFill>
                          <a:effectLst/>
                          <a:latin typeface="Calibri" pitchFamily="34" charset="0"/>
                          <a:cs typeface="Times New Roman" pitchFamily="18" charset="0"/>
                        </a:rPr>
                        <a:t>Biotechnology</a:t>
                      </a:r>
                      <a:endParaRPr kumimoji="0" lang="en-US" sz="1400" b="0" i="1" u="none" strike="noStrike" cap="none" normalizeH="0" baseline="0" dirty="0">
                        <a:ln>
                          <a:noFill/>
                        </a:ln>
                        <a:solidFill>
                          <a:srgbClr val="215968"/>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1"/>
                  </a:ext>
                </a:extLst>
              </a:tr>
              <a:tr h="4381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a:ln>
                            <a:noFill/>
                          </a:ln>
                          <a:solidFill>
                            <a:srgbClr val="215968"/>
                          </a:solidFill>
                          <a:effectLst/>
                          <a:latin typeface="Calibri" pitchFamily="34" charset="0"/>
                          <a:cs typeface="Times New Roman" pitchFamily="18" charset="0"/>
                        </a:rPr>
                        <a:t>Civil Engineering</a:t>
                      </a:r>
                      <a:endParaRPr kumimoji="0" lang="en-US" sz="1400" b="0" i="1" u="none" strike="noStrike" cap="none" normalizeH="0" baseline="0" dirty="0">
                        <a:ln>
                          <a:noFill/>
                        </a:ln>
                        <a:solidFill>
                          <a:srgbClr val="215968"/>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2"/>
                  </a:ext>
                </a:extLst>
              </a:tr>
              <a:tr h="4000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215968"/>
                          </a:solidFill>
                          <a:effectLst/>
                          <a:latin typeface="Calibri" pitchFamily="34" charset="0"/>
                          <a:cs typeface="Times New Roman" pitchFamily="18" charset="0"/>
                        </a:rPr>
                        <a:t>Electrical Engineering</a:t>
                      </a:r>
                      <a:endParaRPr kumimoji="0" lang="en-US" sz="1400" b="1" i="0" u="none" strike="noStrike" cap="none" normalizeH="0" baseline="0" dirty="0">
                        <a:ln>
                          <a:noFill/>
                        </a:ln>
                        <a:solidFill>
                          <a:srgbClr val="215968"/>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3"/>
                  </a:ext>
                </a:extLst>
              </a:tr>
              <a:tr h="4000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215968"/>
                          </a:solidFill>
                          <a:effectLst/>
                          <a:latin typeface="Calibri" pitchFamily="34" charset="0"/>
                          <a:ea typeface="Calibri" pitchFamily="34" charset="0"/>
                          <a:cs typeface="Times New Roman" pitchFamily="18" charset="0"/>
                        </a:rPr>
                        <a:t>Energy Sciences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4"/>
                  </a:ext>
                </a:extLst>
              </a:tr>
              <a:tr h="4000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ea typeface="Calibri" pitchFamily="34" charset="0"/>
                          <a:cs typeface="Times New Roman" pitchFamily="18" charset="0"/>
                        </a:rPr>
                        <a:t>Industrial Safety</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5"/>
                  </a:ext>
                </a:extLst>
              </a:tr>
              <a:tr h="4000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215968"/>
                          </a:solidFill>
                          <a:effectLst/>
                          <a:latin typeface="Calibri" pitchFamily="34" charset="0"/>
                          <a:ea typeface="Calibri" pitchFamily="34" charset="0"/>
                          <a:cs typeface="Times New Roman" pitchFamily="18" charset="0"/>
                        </a:rPr>
                        <a:t>Materials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6"/>
                  </a:ext>
                </a:extLst>
              </a:tr>
              <a:tr h="4000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ea typeface="Calibri" pitchFamily="34" charset="0"/>
                          <a:cs typeface="Times New Roman" pitchFamily="18" charset="0"/>
                        </a:rPr>
                        <a:t>Optics and Photonics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7"/>
                  </a:ext>
                </a:extLst>
              </a:tr>
              <a:tr h="4000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ea typeface="Calibri" pitchFamily="34" charset="0"/>
                          <a:cs typeface="Times New Roman" pitchFamily="18" charset="0"/>
                        </a:rPr>
                        <a:t>Project Management</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8"/>
                  </a:ext>
                </a:extLst>
              </a:tr>
              <a:tr h="4000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a:ln>
                            <a:noFill/>
                          </a:ln>
                          <a:solidFill>
                            <a:srgbClr val="215968"/>
                          </a:solidFill>
                          <a:effectLst/>
                          <a:latin typeface="Calibri" pitchFamily="34" charset="0"/>
                          <a:ea typeface="Calibri" pitchFamily="34" charset="0"/>
                          <a:cs typeface="Times New Roman" pitchFamily="18" charset="0"/>
                        </a:rPr>
                        <a:t>Robotics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9"/>
                  </a:ext>
                </a:extLst>
              </a:tr>
            </a:tbl>
          </a:graphicData>
        </a:graphic>
      </p:graphicFrame>
      <p:graphicFrame>
        <p:nvGraphicFramePr>
          <p:cNvPr id="6" name="Table 5">
            <a:extLst>
              <a:ext uri="{FF2B5EF4-FFF2-40B4-BE49-F238E27FC236}">
                <a16:creationId xmlns:a16="http://schemas.microsoft.com/office/drawing/2014/main" id="{B91D8FE9-FF4D-4BC6-BDB6-4CF5124BDC10}"/>
              </a:ext>
            </a:extLst>
          </p:cNvPr>
          <p:cNvGraphicFramePr>
            <a:graphicFrameLocks noGrp="1"/>
          </p:cNvGraphicFramePr>
          <p:nvPr/>
        </p:nvGraphicFramePr>
        <p:xfrm>
          <a:off x="3238500" y="2133600"/>
          <a:ext cx="2590800" cy="4040192"/>
        </p:xfrm>
        <a:graphic>
          <a:graphicData uri="http://schemas.openxmlformats.org/drawingml/2006/table">
            <a:tbl>
              <a:tblPr/>
              <a:tblGrid>
                <a:gridCol w="2590800">
                  <a:extLst>
                    <a:ext uri="{9D8B030D-6E8A-4147-A177-3AD203B41FA5}">
                      <a16:colId xmlns:a16="http://schemas.microsoft.com/office/drawing/2014/main" val="20000"/>
                    </a:ext>
                  </a:extLst>
                </a:gridCol>
              </a:tblGrid>
              <a:tr h="427038">
                <a:tc>
                  <a:txBody>
                    <a:bodyPr/>
                    <a:lstStyle/>
                    <a:p>
                      <a:pPr marL="0" marR="0" lvl="0" indent="177800" algn="l" defTabSz="914400" rtl="0" eaLnBrk="1" fontAlgn="base" latinLnBrk="0" hangingPunct="1">
                        <a:lnSpc>
                          <a:spcPct val="115000"/>
                        </a:lnSpc>
                        <a:spcBef>
                          <a:spcPct val="0"/>
                        </a:spcBef>
                        <a:spcAft>
                          <a:spcPct val="0"/>
                        </a:spcAft>
                        <a:buClrTx/>
                        <a:buSzTx/>
                        <a:buFontTx/>
                        <a:buNone/>
                        <a:tabLst/>
                      </a:pPr>
                      <a:r>
                        <a:rPr kumimoji="0" lang="ru-RU" sz="2000" b="1" i="0" u="none" strike="noStrike" cap="none" normalizeH="0" baseline="0" dirty="0">
                          <a:ln>
                            <a:noFill/>
                          </a:ln>
                          <a:solidFill>
                            <a:srgbClr val="FFFFFF"/>
                          </a:solidFill>
                          <a:effectLst/>
                          <a:latin typeface="Arial" charset="0"/>
                          <a:cs typeface="Times New Roman" pitchFamily="18" charset="0"/>
                        </a:rPr>
                        <a:t>Издательства</a:t>
                      </a:r>
                      <a:endParaRPr kumimoji="0" lang="en-US"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F243E"/>
                    </a:solidFill>
                  </a:tcPr>
                </a:tc>
                <a:extLst>
                  <a:ext uri="{0D108BD9-81ED-4DB2-BD59-A6C34878D82A}">
                    <a16:rowId xmlns:a16="http://schemas.microsoft.com/office/drawing/2014/main" val="10000"/>
                  </a:ext>
                </a:extLst>
              </a:tr>
              <a:tr h="3556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cs typeface="Times New Roman" pitchFamily="18" charset="0"/>
                        </a:rPr>
                        <a:t>Artech House</a:t>
                      </a:r>
                      <a:endParaRPr kumimoji="0" lang="en-US" sz="1400" b="0" i="1" u="none" strike="noStrike" cap="none" normalizeH="0" baseline="0">
                        <a:ln>
                          <a:noFill/>
                        </a:ln>
                        <a:solidFill>
                          <a:srgbClr val="215968"/>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1"/>
                  </a:ext>
                </a:extLst>
              </a:tr>
              <a:tr h="4270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a:ln>
                            <a:noFill/>
                          </a:ln>
                          <a:solidFill>
                            <a:srgbClr val="215968"/>
                          </a:solidFill>
                          <a:effectLst/>
                          <a:latin typeface="Calibri" pitchFamily="34" charset="0"/>
                          <a:cs typeface="Times New Roman" pitchFamily="18" charset="0"/>
                        </a:rPr>
                        <a:t>ASM International</a:t>
                      </a:r>
                      <a:endParaRPr kumimoji="0" lang="en-US" sz="1400" b="0" i="1" u="none" strike="noStrike" cap="none" normalizeH="0" baseline="0" dirty="0">
                        <a:ln>
                          <a:noFill/>
                        </a:ln>
                        <a:solidFill>
                          <a:srgbClr val="215968"/>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2"/>
                  </a:ext>
                </a:extLst>
              </a:tr>
              <a:tr h="388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cs typeface="Times New Roman" pitchFamily="18" charset="0"/>
                        </a:rPr>
                        <a:t>CRC Publishing</a:t>
                      </a:r>
                      <a:endParaRPr kumimoji="0" lang="en-US" sz="1400" b="0" i="0" u="none" strike="noStrike" cap="none" normalizeH="0" baseline="0">
                        <a:ln>
                          <a:noFill/>
                        </a:ln>
                        <a:solidFill>
                          <a:srgbClr val="215968"/>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3"/>
                  </a:ext>
                </a:extLst>
              </a:tr>
              <a:tr h="388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ea typeface="Calibri" pitchFamily="34" charset="0"/>
                          <a:cs typeface="Times New Roman" pitchFamily="18" charset="0"/>
                        </a:rPr>
                        <a:t>DeFruyter</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4"/>
                  </a:ext>
                </a:extLst>
              </a:tr>
              <a:tr h="388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ea typeface="Calibri" pitchFamily="34" charset="0"/>
                          <a:cs typeface="Times New Roman" pitchFamily="18" charset="0"/>
                        </a:rPr>
                        <a:t>Elsevier</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5"/>
                  </a:ext>
                </a:extLst>
              </a:tr>
              <a:tr h="4968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ea typeface="Calibri" pitchFamily="34" charset="0"/>
                          <a:cs typeface="Times New Roman" pitchFamily="18" charset="0"/>
                        </a:rPr>
                        <a:t>Institution of Engineering &amp; Technology</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6"/>
                  </a:ext>
                </a:extLst>
              </a:tr>
              <a:tr h="388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ea typeface="Calibri" pitchFamily="34" charset="0"/>
                          <a:cs typeface="Times New Roman" pitchFamily="18" charset="0"/>
                        </a:rPr>
                        <a:t>John Wiley &amp; Sons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7"/>
                  </a:ext>
                </a:extLst>
              </a:tr>
              <a:tr h="388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a:ln>
                            <a:noFill/>
                          </a:ln>
                          <a:solidFill>
                            <a:srgbClr val="215968"/>
                          </a:solidFill>
                          <a:effectLst/>
                          <a:latin typeface="Calibri" pitchFamily="34" charset="0"/>
                          <a:ea typeface="Calibri" pitchFamily="34" charset="0"/>
                          <a:cs typeface="Times New Roman" pitchFamily="18" charset="0"/>
                        </a:rPr>
                        <a:t>MIT Press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8"/>
                  </a:ext>
                </a:extLst>
              </a:tr>
              <a:tr h="388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a:ln>
                            <a:noFill/>
                          </a:ln>
                          <a:solidFill>
                            <a:srgbClr val="215968"/>
                          </a:solidFill>
                          <a:effectLst/>
                          <a:latin typeface="Calibri" pitchFamily="34" charset="0"/>
                          <a:ea typeface="Calibri" pitchFamily="34" charset="0"/>
                          <a:cs typeface="Times New Roman" pitchFamily="18" charset="0"/>
                        </a:rPr>
                        <a:t>Royal Society of Chemistry</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9"/>
                  </a:ext>
                </a:extLst>
              </a:tr>
            </a:tbl>
          </a:graphicData>
        </a:graphic>
      </p:graphicFrame>
      <p:graphicFrame>
        <p:nvGraphicFramePr>
          <p:cNvPr id="7" name="Table 6">
            <a:extLst>
              <a:ext uri="{FF2B5EF4-FFF2-40B4-BE49-F238E27FC236}">
                <a16:creationId xmlns:a16="http://schemas.microsoft.com/office/drawing/2014/main" id="{9EE9C310-91AD-4C38-9764-CF5B1F54D14F}"/>
              </a:ext>
            </a:extLst>
          </p:cNvPr>
          <p:cNvGraphicFramePr>
            <a:graphicFrameLocks noGrp="1"/>
          </p:cNvGraphicFramePr>
          <p:nvPr/>
        </p:nvGraphicFramePr>
        <p:xfrm>
          <a:off x="6140450" y="2133600"/>
          <a:ext cx="2667000" cy="4040190"/>
        </p:xfrm>
        <a:graphic>
          <a:graphicData uri="http://schemas.openxmlformats.org/drawingml/2006/table">
            <a:tbl>
              <a:tblPr/>
              <a:tblGrid>
                <a:gridCol w="2667000">
                  <a:extLst>
                    <a:ext uri="{9D8B030D-6E8A-4147-A177-3AD203B41FA5}">
                      <a16:colId xmlns:a16="http://schemas.microsoft.com/office/drawing/2014/main" val="20000"/>
                    </a:ext>
                  </a:extLst>
                </a:gridCol>
              </a:tblGrid>
              <a:tr h="420688">
                <a:tc>
                  <a:txBody>
                    <a:bodyPr/>
                    <a:lstStyle/>
                    <a:p>
                      <a:pPr marL="0" marR="0" lvl="0" indent="177800" algn="l" defTabSz="914400" rtl="0" eaLnBrk="1" fontAlgn="base" latinLnBrk="0" hangingPunct="1">
                        <a:lnSpc>
                          <a:spcPct val="115000"/>
                        </a:lnSpc>
                        <a:spcBef>
                          <a:spcPct val="0"/>
                        </a:spcBef>
                        <a:spcAft>
                          <a:spcPct val="0"/>
                        </a:spcAft>
                        <a:buClrTx/>
                        <a:buSzTx/>
                        <a:buFontTx/>
                        <a:buNone/>
                        <a:tabLst/>
                      </a:pPr>
                      <a:r>
                        <a:rPr kumimoji="0" lang="ru-RU" sz="2000" b="1" i="0" u="none" strike="noStrike" cap="none" normalizeH="0" baseline="0" dirty="0">
                          <a:ln>
                            <a:noFill/>
                          </a:ln>
                          <a:solidFill>
                            <a:srgbClr val="FFFFFF"/>
                          </a:solidFill>
                          <a:effectLst/>
                          <a:latin typeface="Arial" charset="0"/>
                          <a:cs typeface="Times New Roman" pitchFamily="18" charset="0"/>
                        </a:rPr>
                        <a:t>Издания</a:t>
                      </a:r>
                      <a:endParaRPr kumimoji="0" lang="en-US"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F243E"/>
                    </a:solidFill>
                  </a:tcPr>
                </a:tc>
                <a:extLst>
                  <a:ext uri="{0D108BD9-81ED-4DB2-BD59-A6C34878D82A}">
                    <a16:rowId xmlns:a16="http://schemas.microsoft.com/office/drawing/2014/main" val="10000"/>
                  </a:ext>
                </a:extLst>
              </a:tr>
              <a:tr h="3492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1" u="none" strike="noStrike" cap="none" normalizeH="0" baseline="0" dirty="0">
                          <a:ln>
                            <a:noFill/>
                          </a:ln>
                          <a:solidFill>
                            <a:srgbClr val="215968"/>
                          </a:solidFill>
                          <a:effectLst/>
                          <a:latin typeface="Calibri" pitchFamily="34" charset="0"/>
                          <a:ea typeface="Calibri" pitchFamily="34" charset="0"/>
                          <a:cs typeface="Times New Roman" pitchFamily="18" charset="0"/>
                        </a:rPr>
                        <a:t>Chemistry of High-Energy Materials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1"/>
                  </a:ext>
                </a:extLst>
              </a:tr>
              <a:tr h="4349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1" u="none" strike="noStrike" cap="none" normalizeH="0" baseline="0" dirty="0">
                          <a:ln>
                            <a:noFill/>
                          </a:ln>
                          <a:solidFill>
                            <a:srgbClr val="215968"/>
                          </a:solidFill>
                          <a:effectLst/>
                          <a:latin typeface="Calibri" pitchFamily="34" charset="0"/>
                          <a:cs typeface="Times New Roman" pitchFamily="18" charset="0"/>
                        </a:rPr>
                        <a:t>Control Techniques Drives &amp; Controls Handbook</a:t>
                      </a:r>
                      <a:endParaRPr kumimoji="0" lang="en-US" sz="1200" b="1" i="1" u="none" strike="noStrike" cap="none" normalizeH="0" baseline="0" dirty="0">
                        <a:ln>
                          <a:noFill/>
                        </a:ln>
                        <a:solidFill>
                          <a:srgbClr val="215968"/>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2"/>
                  </a:ext>
                </a:extLst>
              </a:tr>
              <a:tr h="3825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a:ln>
                            <a:noFill/>
                          </a:ln>
                          <a:solidFill>
                            <a:srgbClr val="215968"/>
                          </a:solidFill>
                          <a:effectLst/>
                          <a:latin typeface="Calibri" pitchFamily="34" charset="0"/>
                          <a:cs typeface="Times New Roman" pitchFamily="18" charset="0"/>
                        </a:rPr>
                        <a:t>Food Allergy &amp; intolerance</a:t>
                      </a:r>
                      <a:endParaRPr kumimoji="0" lang="en-US" sz="1200" b="0" i="1" u="none" strike="noStrike" cap="none" normalizeH="0" baseline="0">
                        <a:ln>
                          <a:noFill/>
                        </a:ln>
                        <a:solidFill>
                          <a:srgbClr val="215968"/>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3"/>
                  </a:ext>
                </a:extLst>
              </a:tr>
              <a:tr h="3825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a:ln>
                            <a:noFill/>
                          </a:ln>
                          <a:solidFill>
                            <a:srgbClr val="215968"/>
                          </a:solidFill>
                          <a:effectLst/>
                          <a:latin typeface="Calibri" pitchFamily="34" charset="0"/>
                          <a:ea typeface="Calibri" pitchFamily="34" charset="0"/>
                          <a:cs typeface="Times New Roman" pitchFamily="18" charset="0"/>
                        </a:rPr>
                        <a:t>Flexibility in Engineering Design</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4"/>
                  </a:ext>
                </a:extLst>
              </a:tr>
              <a:tr h="4349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a:ln>
                            <a:noFill/>
                          </a:ln>
                          <a:solidFill>
                            <a:srgbClr val="215968"/>
                          </a:solidFill>
                          <a:effectLst/>
                          <a:latin typeface="Calibri" pitchFamily="34" charset="0"/>
                          <a:ea typeface="Calibri" pitchFamily="34" charset="0"/>
                          <a:cs typeface="Times New Roman" pitchFamily="18" charset="0"/>
                        </a:rPr>
                        <a:t>Math Refresher for Scientists &amp; Engineers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5"/>
                  </a:ext>
                </a:extLst>
              </a:tr>
              <a:tr h="3825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a:ln>
                            <a:noFill/>
                          </a:ln>
                          <a:solidFill>
                            <a:srgbClr val="215968"/>
                          </a:solidFill>
                          <a:effectLst/>
                          <a:latin typeface="Calibri" pitchFamily="34" charset="0"/>
                          <a:ea typeface="Calibri" pitchFamily="34" charset="0"/>
                          <a:cs typeface="Times New Roman" pitchFamily="18" charset="0"/>
                        </a:rPr>
                        <a:t>Rotating Machinery Vibration</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6"/>
                  </a:ext>
                </a:extLst>
              </a:tr>
              <a:tr h="3825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a:ln>
                            <a:noFill/>
                          </a:ln>
                          <a:solidFill>
                            <a:srgbClr val="215968"/>
                          </a:solidFill>
                          <a:effectLst/>
                          <a:latin typeface="Calibri" pitchFamily="34" charset="0"/>
                          <a:ea typeface="Calibri" pitchFamily="34" charset="0"/>
                          <a:cs typeface="Times New Roman" pitchFamily="18" charset="0"/>
                        </a:rPr>
                        <a:t>RTL Hardware Design Using VHDL</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7"/>
                  </a:ext>
                </a:extLst>
              </a:tr>
              <a:tr h="4349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1" u="none" strike="noStrike" cap="none" normalizeH="0" baseline="0" dirty="0">
                          <a:ln>
                            <a:noFill/>
                          </a:ln>
                          <a:solidFill>
                            <a:srgbClr val="215968"/>
                          </a:solidFill>
                          <a:effectLst/>
                          <a:latin typeface="Calibri" pitchFamily="34" charset="0"/>
                          <a:ea typeface="Calibri" pitchFamily="34" charset="0"/>
                          <a:cs typeface="Times New Roman" pitchFamily="18" charset="0"/>
                        </a:rPr>
                        <a:t>Scenarios for a Future Electricity Supply</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8"/>
                  </a:ext>
                </a:extLst>
              </a:tr>
              <a:tr h="4349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dirty="0">
                          <a:ln>
                            <a:noFill/>
                          </a:ln>
                          <a:solidFill>
                            <a:srgbClr val="215968"/>
                          </a:solidFill>
                          <a:effectLst/>
                          <a:latin typeface="Calibri" pitchFamily="34" charset="0"/>
                          <a:ea typeface="Calibri" pitchFamily="34" charset="0"/>
                          <a:cs typeface="Times New Roman" pitchFamily="18" charset="0"/>
                        </a:rPr>
                        <a:t>Understanding Telecommunications Networks</a:t>
                      </a: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BEEF4"/>
                    </a:solidFill>
                  </a:tcPr>
                </a:tc>
                <a:extLst>
                  <a:ext uri="{0D108BD9-81ED-4DB2-BD59-A6C34878D82A}">
                    <a16:rowId xmlns:a16="http://schemas.microsoft.com/office/drawing/2014/main" val="10009"/>
                  </a:ext>
                </a:extLst>
              </a:tr>
            </a:tbl>
          </a:graphicData>
        </a:graphic>
      </p:graphicFrame>
      <p:pic>
        <p:nvPicPr>
          <p:cNvPr id="8" name="Рисунок 7">
            <a:extLst>
              <a:ext uri="{FF2B5EF4-FFF2-40B4-BE49-F238E27FC236}">
                <a16:creationId xmlns:a16="http://schemas.microsoft.com/office/drawing/2014/main" id="{92C4FDE9-87E4-4299-8576-8BA7759E5663}"/>
              </a:ext>
            </a:extLst>
          </p:cNvPr>
          <p:cNvPicPr>
            <a:picLocks noChangeAspect="1"/>
          </p:cNvPicPr>
          <p:nvPr/>
        </p:nvPicPr>
        <p:blipFill>
          <a:blip r:embed="rId3"/>
          <a:stretch>
            <a:fillRect/>
          </a:stretch>
        </p:blipFill>
        <p:spPr>
          <a:xfrm>
            <a:off x="6588224" y="753238"/>
            <a:ext cx="1777380" cy="402873"/>
          </a:xfrm>
          <a:prstGeom prst="rect">
            <a:avLst/>
          </a:prstGeom>
        </p:spPr>
      </p:pic>
      <p:sp>
        <p:nvSpPr>
          <p:cNvPr id="9" name="Номер слайда 3"/>
          <p:cNvSpPr txBox="1">
            <a:spLocks/>
          </p:cNvSpPr>
          <p:nvPr/>
        </p:nvSpPr>
        <p:spPr>
          <a:xfrm>
            <a:off x="35496" y="6381328"/>
            <a:ext cx="576064" cy="313184"/>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ru-RU"/>
            </a:defPPr>
            <a:lvl1pPr algn="ctr">
              <a:defRPr sz="1800" b="1">
                <a:solidFill>
                  <a:schemeClr val="bg1"/>
                </a:solidFill>
                <a:latin typeface="Arial Black" pitchFamily="34" charset="0"/>
              </a:defRPr>
            </a:lvl1pPr>
          </a:lstStyle>
          <a:p>
            <a:fld id="{E8B3C8D9-4788-4563-AB7C-CB3F503C8341}" type="slidenum">
              <a:rPr lang="ru-RU"/>
              <a:pPr/>
              <a:t>15</a:t>
            </a:fld>
            <a:endParaRPr lang="ru-RU" dirty="0"/>
          </a:p>
        </p:txBody>
      </p:sp>
    </p:spTree>
    <p:extLst>
      <p:ext uri="{BB962C8B-B14F-4D97-AF65-F5344CB8AC3E}">
        <p14:creationId xmlns:p14="http://schemas.microsoft.com/office/powerpoint/2010/main" val="64830226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DD76E91-33E9-41B4-B633-2E48CDAEBE24}"/>
              </a:ext>
            </a:extLst>
          </p:cNvPr>
          <p:cNvSpPr/>
          <p:nvPr/>
        </p:nvSpPr>
        <p:spPr bwMode="auto">
          <a:xfrm>
            <a:off x="323528" y="980728"/>
            <a:ext cx="8519328" cy="5112568"/>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r>
              <a:rPr lang="ru-RU" sz="5400" b="1" dirty="0">
                <a:solidFill>
                  <a:srgbClr val="F8F8F8"/>
                </a:solidFill>
                <a:latin typeface="+mj-lt"/>
              </a:rPr>
              <a:t>ТЕХНИЧЕСКИЕ НАУКИ</a:t>
            </a:r>
            <a:endParaRPr lang="en-US" sz="5400" b="1" dirty="0">
              <a:solidFill>
                <a:srgbClr val="F8F8F8"/>
              </a:solidFill>
              <a:latin typeface="+mj-lt"/>
            </a:endParaRPr>
          </a:p>
        </p:txBody>
      </p:sp>
      <p:sp>
        <p:nvSpPr>
          <p:cNvPr id="5" name="Номер слайда 3">
            <a:extLst>
              <a:ext uri="{FF2B5EF4-FFF2-40B4-BE49-F238E27FC236}">
                <a16:creationId xmlns:a16="http://schemas.microsoft.com/office/drawing/2014/main" id="{5E967713-B722-42AC-926C-50621655E1BF}"/>
              </a:ext>
            </a:extLst>
          </p:cNvPr>
          <p:cNvSpPr txBox="1">
            <a:spLocks/>
          </p:cNvSpPr>
          <p:nvPr/>
        </p:nvSpPr>
        <p:spPr>
          <a:xfrm>
            <a:off x="35496" y="6381328"/>
            <a:ext cx="576064" cy="313184"/>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ru-RU"/>
            </a:defPPr>
            <a:lvl1pPr algn="ctr">
              <a:defRPr sz="1800" b="1">
                <a:solidFill>
                  <a:schemeClr val="bg1"/>
                </a:solidFill>
                <a:latin typeface="Arial Black" pitchFamily="34" charset="0"/>
              </a:defRPr>
            </a:lvl1pPr>
          </a:lstStyle>
          <a:p>
            <a:fld id="{E8B3C8D9-4788-4563-AB7C-CB3F503C8341}" type="slidenum">
              <a:rPr lang="ru-RU"/>
              <a:pPr/>
              <a:t>16</a:t>
            </a:fld>
            <a:endParaRPr lang="ru-RU" dirty="0"/>
          </a:p>
        </p:txBody>
      </p:sp>
    </p:spTree>
    <p:extLst>
      <p:ext uri="{BB962C8B-B14F-4D97-AF65-F5344CB8AC3E}">
        <p14:creationId xmlns:p14="http://schemas.microsoft.com/office/powerpoint/2010/main" val="369144065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pPr>
              <a:defRPr/>
            </a:pPr>
            <a:fld id="{E8B3C8D9-4788-4563-AB7C-CB3F503C8341}" type="slidenum">
              <a:rPr lang="ru-RU" smtClean="0"/>
              <a:pPr>
                <a:defRPr/>
              </a:pPr>
              <a:t>17</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7524328" y="5733256"/>
            <a:ext cx="1360444" cy="308367"/>
          </a:xfrm>
          <a:prstGeom prst="rect">
            <a:avLst/>
          </a:prstGeom>
        </p:spPr>
      </p:pic>
      <p:pic>
        <p:nvPicPr>
          <p:cNvPr id="6" name="Picture 2">
            <a:extLst>
              <a:ext uri="{FF2B5EF4-FFF2-40B4-BE49-F238E27FC236}">
                <a16:creationId xmlns:a16="http://schemas.microsoft.com/office/drawing/2014/main" id="{A79408C0-8E01-42E2-8248-8C8E4C7EF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20688"/>
            <a:ext cx="8424936" cy="180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085AFB74-2395-402F-A7BF-0F01A35E9FB5}"/>
              </a:ext>
            </a:extLst>
          </p:cNvPr>
          <p:cNvSpPr>
            <a:spLocks noGrp="1"/>
          </p:cNvSpPr>
          <p:nvPr>
            <p:ph idx="1"/>
          </p:nvPr>
        </p:nvSpPr>
        <p:spPr>
          <a:xfrm>
            <a:off x="395536" y="2348880"/>
            <a:ext cx="8496944" cy="3692743"/>
          </a:xfrm>
        </p:spPr>
        <p:txBody>
          <a:bodyPr/>
          <a:lstStyle/>
          <a:p>
            <a:pPr>
              <a:buFont typeface="Arial" panose="020B0604020202020204" pitchFamily="34" charset="0"/>
              <a:buChar char="•"/>
            </a:pPr>
            <a:r>
              <a:rPr lang="ru-RU" altLang="ru-RU" sz="2000" dirty="0">
                <a:solidFill>
                  <a:schemeClr val="accent6">
                    <a:lumMod val="75000"/>
                  </a:schemeClr>
                </a:solidFill>
                <a:latin typeface="Times New Roman" panose="02020603050405020304" pitchFamily="18" charset="0"/>
                <a:cs typeface="Times New Roman" panose="02020603050405020304" pitchFamily="18" charset="0"/>
              </a:rPr>
              <a:t>1 600 полнотекстовых </a:t>
            </a:r>
          </a:p>
          <a:p>
            <a:pPr marL="355600" indent="0">
              <a:buNone/>
            </a:pPr>
            <a:r>
              <a:rPr lang="ru-RU" altLang="ru-RU" sz="2000" dirty="0">
                <a:solidFill>
                  <a:schemeClr val="accent6">
                    <a:lumMod val="75000"/>
                  </a:schemeClr>
                </a:solidFill>
                <a:latin typeface="Times New Roman" panose="02020603050405020304" pitchFamily="18" charset="0"/>
                <a:cs typeface="Times New Roman" panose="02020603050405020304" pitchFamily="18" charset="0"/>
              </a:rPr>
              <a:t>рецензируемых журналов</a:t>
            </a:r>
          </a:p>
          <a:p>
            <a:pPr>
              <a:buFont typeface="Arial" panose="020B0604020202020204" pitchFamily="34" charset="0"/>
              <a:buChar char="•"/>
            </a:pPr>
            <a:r>
              <a:rPr lang="ru-RU" altLang="ru-RU" sz="2000" dirty="0">
                <a:solidFill>
                  <a:schemeClr val="accent6">
                    <a:lumMod val="75000"/>
                  </a:schemeClr>
                </a:solidFill>
                <a:latin typeface="Times New Roman" panose="02020603050405020304" pitchFamily="18" charset="0"/>
                <a:cs typeface="Times New Roman" panose="02020603050405020304" pitchFamily="18" charset="0"/>
              </a:rPr>
              <a:t>Глубокие архивы</a:t>
            </a:r>
          </a:p>
          <a:p>
            <a:pPr>
              <a:buFont typeface="Arial" panose="020B0604020202020204" pitchFamily="34" charset="0"/>
              <a:buChar char="•"/>
            </a:pPr>
            <a:r>
              <a:rPr lang="ru-RU" altLang="ru-RU" sz="2000" dirty="0">
                <a:solidFill>
                  <a:schemeClr val="accent6">
                    <a:lumMod val="75000"/>
                  </a:schemeClr>
                </a:solidFill>
                <a:latin typeface="Times New Roman" panose="02020603050405020304" pitchFamily="18" charset="0"/>
                <a:cs typeface="Times New Roman" panose="02020603050405020304" pitchFamily="18" charset="0"/>
              </a:rPr>
              <a:t>Сотни издательств</a:t>
            </a:r>
          </a:p>
          <a:p>
            <a:pPr>
              <a:buFontTx/>
              <a:buNone/>
            </a:pPr>
            <a:r>
              <a:rPr lang="ru-RU" altLang="ru-RU" sz="2000" b="1" dirty="0">
                <a:solidFill>
                  <a:schemeClr val="accent6">
                    <a:lumMod val="75000"/>
                  </a:schemeClr>
                </a:solidFill>
                <a:latin typeface="Times New Roman" panose="02020603050405020304" pitchFamily="18" charset="0"/>
                <a:cs typeface="Times New Roman" panose="02020603050405020304" pitchFamily="18" charset="0"/>
              </a:rPr>
              <a:t>Предметные области:</a:t>
            </a:r>
          </a:p>
          <a:p>
            <a:pPr>
              <a:buFont typeface="Arial" panose="020B0604020202020204" pitchFamily="34" charset="0"/>
              <a:buChar char="•"/>
            </a:pPr>
            <a:r>
              <a:rPr lang="ru-RU" altLang="ru-RU" sz="2000" dirty="0">
                <a:solidFill>
                  <a:schemeClr val="accent6">
                    <a:lumMod val="75000"/>
                  </a:schemeClr>
                </a:solidFill>
                <a:latin typeface="Times New Roman" panose="02020603050405020304" pitchFamily="18" charset="0"/>
                <a:cs typeface="Times New Roman" panose="02020603050405020304" pitchFamily="18" charset="0"/>
              </a:rPr>
              <a:t>Прикладная математика</a:t>
            </a:r>
          </a:p>
          <a:p>
            <a:pPr>
              <a:buFont typeface="Arial" panose="020B0604020202020204" pitchFamily="34" charset="0"/>
              <a:buChar char="•"/>
            </a:pPr>
            <a:r>
              <a:rPr lang="ru-RU" altLang="ru-RU" sz="2000" dirty="0">
                <a:solidFill>
                  <a:schemeClr val="accent6">
                    <a:lumMod val="75000"/>
                  </a:schemeClr>
                </a:solidFill>
                <a:latin typeface="Times New Roman" panose="02020603050405020304" pitchFamily="18" charset="0"/>
                <a:cs typeface="Times New Roman" panose="02020603050405020304" pitchFamily="18" charset="0"/>
              </a:rPr>
              <a:t>Системы управления</a:t>
            </a:r>
          </a:p>
          <a:p>
            <a:pPr>
              <a:buFont typeface="Arial" panose="020B0604020202020204" pitchFamily="34" charset="0"/>
              <a:buChar char="•"/>
            </a:pPr>
            <a:r>
              <a:rPr lang="ru-RU" altLang="ru-RU" sz="2000" dirty="0">
                <a:solidFill>
                  <a:schemeClr val="accent6">
                    <a:lumMod val="75000"/>
                  </a:schemeClr>
                </a:solidFill>
                <a:latin typeface="Times New Roman" panose="02020603050405020304" pitchFamily="18" charset="0"/>
                <a:cs typeface="Times New Roman" panose="02020603050405020304" pitchFamily="18" charset="0"/>
              </a:rPr>
              <a:t>Машиностроение</a:t>
            </a:r>
          </a:p>
          <a:p>
            <a:pPr>
              <a:buFont typeface="Arial" panose="020B0604020202020204" pitchFamily="34" charset="0"/>
              <a:buChar char="•"/>
            </a:pPr>
            <a:r>
              <a:rPr lang="ru-RU" altLang="ru-RU" sz="2000" dirty="0">
                <a:solidFill>
                  <a:schemeClr val="accent6">
                    <a:lumMod val="75000"/>
                  </a:schemeClr>
                </a:solidFill>
                <a:latin typeface="Times New Roman" panose="02020603050405020304" pitchFamily="18" charset="0"/>
                <a:cs typeface="Times New Roman" panose="02020603050405020304" pitchFamily="18" charset="0"/>
              </a:rPr>
              <a:t>Энергетика </a:t>
            </a:r>
          </a:p>
          <a:p>
            <a:pPr>
              <a:buFont typeface="Arial" panose="020B0604020202020204" pitchFamily="34" charset="0"/>
              <a:buChar char="•"/>
            </a:pPr>
            <a:r>
              <a:rPr lang="ru-RU" altLang="ru-RU" sz="2000" dirty="0">
                <a:solidFill>
                  <a:schemeClr val="accent6">
                    <a:lumMod val="75000"/>
                  </a:schemeClr>
                </a:solidFill>
                <a:latin typeface="Times New Roman" panose="02020603050405020304" pitchFamily="18" charset="0"/>
                <a:cs typeface="Times New Roman" panose="02020603050405020304" pitchFamily="18" charset="0"/>
              </a:rPr>
              <a:t>Компьютерные технологи и робототехника</a:t>
            </a:r>
          </a:p>
          <a:p>
            <a:endParaRPr lang="en-US" altLang="ru-RU" sz="20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1" name="Picture 2" descr="M:\PowerPoints\PPT_Support Files\Photoshop &amp; JPG files\Journals_Books\BulletinAtomicScientists_.tif">
            <a:extLst>
              <a:ext uri="{FF2B5EF4-FFF2-40B4-BE49-F238E27FC236}">
                <a16:creationId xmlns:a16="http://schemas.microsoft.com/office/drawing/2014/main" id="{AF5081DA-877C-4EA6-8872-4004F6AD3E48}"/>
              </a:ext>
            </a:extLst>
          </p:cNvPr>
          <p:cNvPicPr>
            <a:picLocks noChangeAspect="1" noChangeArrowheads="1"/>
          </p:cNvPicPr>
          <p:nvPr/>
        </p:nvPicPr>
        <p:blipFill>
          <a:blip r:embed="rId5"/>
          <a:srcRect/>
          <a:stretch>
            <a:fillRect/>
          </a:stretch>
        </p:blipFill>
        <p:spPr bwMode="auto">
          <a:xfrm>
            <a:off x="5399475" y="2529886"/>
            <a:ext cx="1828800" cy="2425700"/>
          </a:xfrm>
          <a:prstGeom prst="rect">
            <a:avLst/>
          </a:prstGeom>
          <a:noFill/>
          <a:ln>
            <a:solidFill>
              <a:schemeClr val="bg1">
                <a:lumMod val="85000"/>
              </a:schemeClr>
            </a:solidFill>
          </a:ln>
        </p:spPr>
      </p:pic>
      <p:pic>
        <p:nvPicPr>
          <p:cNvPr id="14" name="Picture 7" descr="JnlEnergyEngineering">
            <a:extLst>
              <a:ext uri="{FF2B5EF4-FFF2-40B4-BE49-F238E27FC236}">
                <a16:creationId xmlns:a16="http://schemas.microsoft.com/office/drawing/2014/main" id="{E2CA5F50-3B0D-434D-BE59-8C27119546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9433" y="3067505"/>
            <a:ext cx="1824038"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49D28DC4-FE94-4B65-8DD6-A6F4323F38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4209" y="3003181"/>
            <a:ext cx="179228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98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DD76E91-33E9-41B4-B633-2E48CDAEBE24}"/>
              </a:ext>
            </a:extLst>
          </p:cNvPr>
          <p:cNvSpPr/>
          <p:nvPr/>
        </p:nvSpPr>
        <p:spPr bwMode="auto">
          <a:xfrm>
            <a:off x="312336" y="872716"/>
            <a:ext cx="8519328" cy="5112568"/>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r>
              <a:rPr lang="ru-RU" sz="5400" b="1" dirty="0">
                <a:solidFill>
                  <a:srgbClr val="F8F8F8"/>
                </a:solidFill>
                <a:latin typeface="+mj-lt"/>
              </a:rPr>
              <a:t>БИЗНЕС И ЭКОНОМИКА</a:t>
            </a:r>
            <a:endParaRPr lang="en-US" sz="5400" b="1" dirty="0">
              <a:solidFill>
                <a:srgbClr val="F8F8F8"/>
              </a:solidFill>
              <a:latin typeface="+mj-lt"/>
            </a:endParaRPr>
          </a:p>
        </p:txBody>
      </p:sp>
      <p:sp>
        <p:nvSpPr>
          <p:cNvPr id="4" name="Номер слайда 4">
            <a:extLst>
              <a:ext uri="{FF2B5EF4-FFF2-40B4-BE49-F238E27FC236}">
                <a16:creationId xmlns:a16="http://schemas.microsoft.com/office/drawing/2014/main" id="{4EED6C28-833B-4C9C-A241-A619A448A3CA}"/>
              </a:ext>
            </a:extLst>
          </p:cNvPr>
          <p:cNvSpPr txBox="1">
            <a:spLocks/>
          </p:cNvSpPr>
          <p:nvPr/>
        </p:nvSpPr>
        <p:spPr>
          <a:xfrm>
            <a:off x="35496" y="6381328"/>
            <a:ext cx="564872" cy="241176"/>
          </a:xfrm>
          <a:prstGeom prst="rect">
            <a:avLst/>
          </a:prstGeom>
        </p:spPr>
        <p:txBody>
          <a:bodyPr/>
          <a:ls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defRPr/>
            </a:pPr>
            <a:fld id="{E8B3C8D9-4788-4563-AB7C-CB3F503C8341}" type="slidenum">
              <a:rPr lang="ru-RU" sz="1800" b="1">
                <a:solidFill>
                  <a:schemeClr val="bg1"/>
                </a:solidFill>
                <a:latin typeface="Arial Black" pitchFamily="34" charset="0"/>
              </a:rPr>
              <a:pPr algn="ctr">
                <a:defRPr/>
              </a:pPr>
              <a:t>18</a:t>
            </a:fld>
            <a:endParaRPr lang="ru-RU" sz="1800" b="1" dirty="0">
              <a:solidFill>
                <a:schemeClr val="bg1"/>
              </a:solidFill>
              <a:latin typeface="Arial Black" pitchFamily="34" charset="0"/>
            </a:endParaRPr>
          </a:p>
        </p:txBody>
      </p:sp>
    </p:spTree>
    <p:extLst>
      <p:ext uri="{BB962C8B-B14F-4D97-AF65-F5344CB8AC3E}">
        <p14:creationId xmlns:p14="http://schemas.microsoft.com/office/powerpoint/2010/main" val="386812572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pPr>
              <a:defRPr/>
            </a:pPr>
            <a:fld id="{E8B3C8D9-4788-4563-AB7C-CB3F503C8341}" type="slidenum">
              <a:rPr lang="ru-RU" smtClean="0"/>
              <a:pPr>
                <a:defRPr/>
              </a:pPr>
              <a:t>19</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7092280" y="635275"/>
            <a:ext cx="1777380" cy="402873"/>
          </a:xfrm>
          <a:prstGeom prst="rect">
            <a:avLst/>
          </a:prstGeom>
        </p:spPr>
      </p:pic>
      <p:sp>
        <p:nvSpPr>
          <p:cNvPr id="8" name="Прямоугольник 7"/>
          <p:cNvSpPr/>
          <p:nvPr/>
        </p:nvSpPr>
        <p:spPr>
          <a:xfrm>
            <a:off x="395537" y="3933057"/>
            <a:ext cx="8053740" cy="2246769"/>
          </a:xfrm>
          <a:prstGeom prst="rect">
            <a:avLst/>
          </a:prstGeom>
        </p:spPr>
        <p:txBody>
          <a:bodyPr wrap="square">
            <a:spAutoFit/>
          </a:bodyPr>
          <a:lstStyle/>
          <a:p>
            <a:pPr>
              <a:buFontTx/>
              <a:buNone/>
            </a:pPr>
            <a:r>
              <a:rPr lang="ru-RU" altLang="ru-RU" sz="2000" b="1" dirty="0">
                <a:solidFill>
                  <a:schemeClr val="accent6">
                    <a:lumMod val="75000"/>
                  </a:schemeClr>
                </a:solidFill>
                <a:cs typeface="Times New Roman" panose="02020603050405020304" pitchFamily="18" charset="0"/>
              </a:rPr>
              <a:t>Предметные области:</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Бизнес</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Маркетинг</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Менеджмент</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Информационные системы для менеджмента (MIS)</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Управление производством и эксплуатацией (POM) </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Экономика и финансы</a:t>
            </a:r>
          </a:p>
        </p:txBody>
      </p:sp>
      <p:pic>
        <p:nvPicPr>
          <p:cNvPr id="9" name="Рисунок 8"/>
          <p:cNvPicPr>
            <a:picLocks noChangeAspect="1"/>
          </p:cNvPicPr>
          <p:nvPr/>
        </p:nvPicPr>
        <p:blipFill rotWithShape="1">
          <a:blip r:embed="rId4"/>
          <a:srcRect l="-77" t="4375" r="1797" b="27771"/>
          <a:stretch/>
        </p:blipFill>
        <p:spPr>
          <a:xfrm>
            <a:off x="537384" y="1087705"/>
            <a:ext cx="7210065" cy="2643850"/>
          </a:xfrm>
          <a:prstGeom prst="rect">
            <a:avLst/>
          </a:prstGeom>
        </p:spPr>
      </p:pic>
      <p:sp>
        <p:nvSpPr>
          <p:cNvPr id="11" name="Прямоугольник 10"/>
          <p:cNvSpPr/>
          <p:nvPr/>
        </p:nvSpPr>
        <p:spPr bwMode="auto">
          <a:xfrm>
            <a:off x="5076056" y="1700808"/>
            <a:ext cx="2304256" cy="576064"/>
          </a:xfrm>
          <a:prstGeom prst="rect">
            <a:avLst/>
          </a:prstGeom>
          <a:solidFill>
            <a:srgbClr val="303F5E"/>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4000" b="0" i="0" u="none" strike="noStrike" cap="none" normalizeH="0" baseline="0" dirty="0">
              <a:ln>
                <a:noFill/>
              </a:ln>
              <a:solidFill>
                <a:schemeClr val="bg1">
                  <a:lumMod val="95000"/>
                </a:schemeClr>
              </a:solidFill>
              <a:effectLst/>
              <a:latin typeface="+mj-lt"/>
            </a:endParaRPr>
          </a:p>
        </p:txBody>
      </p:sp>
      <p:sp>
        <p:nvSpPr>
          <p:cNvPr id="3" name="Прямоугольник 2">
            <a:extLst>
              <a:ext uri="{FF2B5EF4-FFF2-40B4-BE49-F238E27FC236}">
                <a16:creationId xmlns:a16="http://schemas.microsoft.com/office/drawing/2014/main" id="{872FFF11-47A3-4105-92B9-EE949C011E21}"/>
              </a:ext>
            </a:extLst>
          </p:cNvPr>
          <p:cNvSpPr/>
          <p:nvPr/>
        </p:nvSpPr>
        <p:spPr>
          <a:xfrm>
            <a:off x="539552" y="525289"/>
            <a:ext cx="3361177" cy="461665"/>
          </a:xfrm>
          <a:prstGeom prst="rect">
            <a:avLst/>
          </a:prstGeom>
        </p:spPr>
        <p:txBody>
          <a:bodyPr wrap="none">
            <a:spAutoFit/>
          </a:bodyPr>
          <a:lstStyle/>
          <a:p>
            <a:r>
              <a:rPr lang="ru-RU" b="1" u="sng" dirty="0">
                <a:solidFill>
                  <a:srgbClr val="0070C0"/>
                </a:solidFill>
              </a:rPr>
              <a:t>Тематические ресурсы</a:t>
            </a:r>
            <a:endParaRPr lang="ru-RU" dirty="0"/>
          </a:p>
        </p:txBody>
      </p:sp>
    </p:spTree>
    <p:extLst>
      <p:ext uri="{BB962C8B-B14F-4D97-AF65-F5344CB8AC3E}">
        <p14:creationId xmlns:p14="http://schemas.microsoft.com/office/powerpoint/2010/main" val="3203820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42BDE2DF-8103-415C-96E1-895547F4F7BE}"/>
              </a:ext>
            </a:extLst>
          </p:cNvPr>
          <p:cNvSpPr>
            <a:spLocks noGrp="1"/>
          </p:cNvSpPr>
          <p:nvPr>
            <p:ph type="sldNum" sz="quarter" idx="12"/>
          </p:nvPr>
        </p:nvSpPr>
        <p:spPr/>
        <p:txBody>
          <a:bodyPr/>
          <a:lstStyle/>
          <a:p>
            <a:pPr>
              <a:defRPr/>
            </a:pPr>
            <a:fld id="{E8B3C8D9-4788-4563-AB7C-CB3F503C8341}" type="slidenum">
              <a:rPr lang="ru-RU" smtClean="0"/>
              <a:pPr>
                <a:defRPr/>
              </a:pPr>
              <a:t>2</a:t>
            </a:fld>
            <a:endParaRPr lang="ru-RU" dirty="0"/>
          </a:p>
        </p:txBody>
      </p:sp>
      <p:pic>
        <p:nvPicPr>
          <p:cNvPr id="5" name="Рисунок 4">
            <a:extLst>
              <a:ext uri="{FF2B5EF4-FFF2-40B4-BE49-F238E27FC236}">
                <a16:creationId xmlns:a16="http://schemas.microsoft.com/office/drawing/2014/main" id="{1F4E4688-80C3-4DA3-9207-94C72FA23D24}"/>
              </a:ext>
            </a:extLst>
          </p:cNvPr>
          <p:cNvPicPr>
            <a:picLocks noChangeAspect="1"/>
          </p:cNvPicPr>
          <p:nvPr/>
        </p:nvPicPr>
        <p:blipFill>
          <a:blip r:embed="rId3"/>
          <a:stretch>
            <a:fillRect/>
          </a:stretch>
        </p:blipFill>
        <p:spPr>
          <a:xfrm>
            <a:off x="179512" y="594118"/>
            <a:ext cx="7128792" cy="3358894"/>
          </a:xfrm>
          <a:prstGeom prst="rect">
            <a:avLst/>
          </a:prstGeom>
        </p:spPr>
      </p:pic>
      <p:pic>
        <p:nvPicPr>
          <p:cNvPr id="6" name="Рисунок 5">
            <a:extLst>
              <a:ext uri="{FF2B5EF4-FFF2-40B4-BE49-F238E27FC236}">
                <a16:creationId xmlns:a16="http://schemas.microsoft.com/office/drawing/2014/main" id="{74EBCEA6-8B54-4199-9DB1-CE317C55A41C}"/>
              </a:ext>
            </a:extLst>
          </p:cNvPr>
          <p:cNvPicPr>
            <a:picLocks noChangeAspect="1"/>
          </p:cNvPicPr>
          <p:nvPr/>
        </p:nvPicPr>
        <p:blipFill>
          <a:blip r:embed="rId4"/>
          <a:stretch>
            <a:fillRect/>
          </a:stretch>
        </p:blipFill>
        <p:spPr>
          <a:xfrm>
            <a:off x="3275856" y="1864119"/>
            <a:ext cx="4869361" cy="2803233"/>
          </a:xfrm>
          <a:prstGeom prst="rect">
            <a:avLst/>
          </a:prstGeom>
        </p:spPr>
      </p:pic>
      <p:pic>
        <p:nvPicPr>
          <p:cNvPr id="7" name="Рисунок 6">
            <a:extLst>
              <a:ext uri="{FF2B5EF4-FFF2-40B4-BE49-F238E27FC236}">
                <a16:creationId xmlns:a16="http://schemas.microsoft.com/office/drawing/2014/main" id="{6A02CA3C-54D0-4620-B159-FC56F660BFFA}"/>
              </a:ext>
            </a:extLst>
          </p:cNvPr>
          <p:cNvPicPr>
            <a:picLocks noChangeAspect="1"/>
          </p:cNvPicPr>
          <p:nvPr/>
        </p:nvPicPr>
        <p:blipFill rotWithShape="1">
          <a:blip r:embed="rId5"/>
          <a:srcRect l="1123" b="19610"/>
          <a:stretch/>
        </p:blipFill>
        <p:spPr>
          <a:xfrm>
            <a:off x="1259632" y="3689346"/>
            <a:ext cx="6408712" cy="2464031"/>
          </a:xfrm>
          <a:prstGeom prst="rect">
            <a:avLst/>
          </a:prstGeom>
          <a:ln w="38100">
            <a:solidFill>
              <a:srgbClr val="FF0000"/>
            </a:solidFill>
          </a:ln>
        </p:spPr>
      </p:pic>
    </p:spTree>
    <p:extLst>
      <p:ext uri="{BB962C8B-B14F-4D97-AF65-F5344CB8AC3E}">
        <p14:creationId xmlns:p14="http://schemas.microsoft.com/office/powerpoint/2010/main" val="241348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6212" y="570152"/>
            <a:ext cx="8568952" cy="864096"/>
          </a:xfrm>
        </p:spPr>
        <p:txBody>
          <a:bodyPr/>
          <a:lstStyle/>
          <a:p>
            <a:r>
              <a:rPr lang="ru-RU" b="1" u="sng" dirty="0">
                <a:solidFill>
                  <a:srgbClr val="0070C0"/>
                </a:solidFill>
              </a:rPr>
              <a:t>Тематические ресурсы</a:t>
            </a:r>
            <a:endParaRPr lang="ru-RU" b="1" u="sng" dirty="0">
              <a:solidFill>
                <a:srgbClr val="0070C0"/>
              </a:solidFill>
              <a:ea typeface="+mn-ea"/>
              <a:cs typeface="+mn-cs"/>
            </a:endParaRPr>
          </a:p>
        </p:txBody>
      </p:sp>
      <p:sp>
        <p:nvSpPr>
          <p:cNvPr id="5" name="Номер слайда 4"/>
          <p:cNvSpPr>
            <a:spLocks noGrp="1"/>
          </p:cNvSpPr>
          <p:nvPr>
            <p:ph type="sldNum" sz="quarter" idx="12"/>
          </p:nvPr>
        </p:nvSpPr>
        <p:spPr>
          <a:xfrm>
            <a:off x="35496" y="6381328"/>
            <a:ext cx="576064" cy="313184"/>
          </a:xfrm>
        </p:spPr>
        <p:txBody>
          <a:bodyPr/>
          <a:lstStyle/>
          <a:p>
            <a:pPr>
              <a:defRPr/>
            </a:pPr>
            <a:fld id="{E8B3C8D9-4788-4563-AB7C-CB3F503C8341}" type="slidenum">
              <a:rPr lang="ru-RU" smtClean="0"/>
              <a:pPr>
                <a:defRPr/>
              </a:pPr>
              <a:t>20</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5864758" y="717633"/>
            <a:ext cx="1777380" cy="402873"/>
          </a:xfrm>
          <a:prstGeom prst="rect">
            <a:avLst/>
          </a:prstGeom>
        </p:spPr>
      </p:pic>
      <p:pic>
        <p:nvPicPr>
          <p:cNvPr id="8" name="Рисунок 7"/>
          <p:cNvPicPr>
            <a:picLocks noChangeAspect="1"/>
          </p:cNvPicPr>
          <p:nvPr/>
        </p:nvPicPr>
        <p:blipFill>
          <a:blip r:embed="rId4"/>
          <a:stretch>
            <a:fillRect/>
          </a:stretch>
        </p:blipFill>
        <p:spPr>
          <a:xfrm>
            <a:off x="251511" y="1434248"/>
            <a:ext cx="8568961" cy="4618553"/>
          </a:xfrm>
          <a:prstGeom prst="rect">
            <a:avLst/>
          </a:prstGeom>
        </p:spPr>
      </p:pic>
      <p:sp>
        <p:nvSpPr>
          <p:cNvPr id="11" name="Rectangle 5">
            <a:extLst>
              <a:ext uri="{FF2B5EF4-FFF2-40B4-BE49-F238E27FC236}">
                <a16:creationId xmlns:a16="http://schemas.microsoft.com/office/drawing/2014/main" id="{A534AB74-F08E-4932-A3C7-916676B749C4}"/>
              </a:ext>
            </a:extLst>
          </p:cNvPr>
          <p:cNvSpPr/>
          <p:nvPr/>
        </p:nvSpPr>
        <p:spPr>
          <a:xfrm>
            <a:off x="369330" y="1425073"/>
            <a:ext cx="8379134" cy="635775"/>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Business Source Databases</a:t>
            </a:r>
          </a:p>
        </p:txBody>
      </p:sp>
    </p:spTree>
    <p:extLst>
      <p:ext uri="{BB962C8B-B14F-4D97-AF65-F5344CB8AC3E}">
        <p14:creationId xmlns:p14="http://schemas.microsoft.com/office/powerpoint/2010/main" val="4114470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DD76E91-33E9-41B4-B633-2E48CDAEBE24}"/>
              </a:ext>
            </a:extLst>
          </p:cNvPr>
          <p:cNvSpPr/>
          <p:nvPr/>
        </p:nvSpPr>
        <p:spPr bwMode="auto">
          <a:xfrm>
            <a:off x="312336" y="872716"/>
            <a:ext cx="8519328" cy="5112568"/>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r>
              <a:rPr lang="ru-RU" sz="5400" b="1" dirty="0">
                <a:solidFill>
                  <a:srgbClr val="F8F8F8"/>
                </a:solidFill>
                <a:latin typeface="+mj-lt"/>
              </a:rPr>
              <a:t>СЕЛЬСКОЕ ХОЗЯЙСТВО</a:t>
            </a:r>
          </a:p>
          <a:p>
            <a:pPr algn="ctr"/>
            <a:r>
              <a:rPr lang="ru-RU" sz="5400" b="1" dirty="0">
                <a:solidFill>
                  <a:srgbClr val="F8F8F8"/>
                </a:solidFill>
                <a:latin typeface="+mj-lt"/>
              </a:rPr>
              <a:t>И </a:t>
            </a:r>
          </a:p>
          <a:p>
            <a:pPr algn="ctr"/>
            <a:r>
              <a:rPr lang="ru-RU" sz="5400" b="1" dirty="0">
                <a:solidFill>
                  <a:srgbClr val="F8F8F8"/>
                </a:solidFill>
                <a:latin typeface="+mj-lt"/>
              </a:rPr>
              <a:t>ПИЩЕВАЯ ИНДУСТРИЯ</a:t>
            </a:r>
            <a:endParaRPr lang="en-US" sz="5400" b="1" dirty="0">
              <a:solidFill>
                <a:srgbClr val="F8F8F8"/>
              </a:solidFill>
              <a:latin typeface="+mj-lt"/>
            </a:endParaRPr>
          </a:p>
          <a:p>
            <a:pPr lvl="0" algn="ctr"/>
            <a:endParaRPr lang="en-US" sz="5400" b="1" dirty="0">
              <a:solidFill>
                <a:srgbClr val="F8F8F8"/>
              </a:solidFill>
              <a:latin typeface="+mj-lt"/>
            </a:endParaRPr>
          </a:p>
        </p:txBody>
      </p:sp>
      <p:sp>
        <p:nvSpPr>
          <p:cNvPr id="4" name="Номер слайда 4">
            <a:extLst>
              <a:ext uri="{FF2B5EF4-FFF2-40B4-BE49-F238E27FC236}">
                <a16:creationId xmlns:a16="http://schemas.microsoft.com/office/drawing/2014/main" id="{EF9189B9-C646-47E0-BA7C-67A832D7D2FC}"/>
              </a:ext>
            </a:extLst>
          </p:cNvPr>
          <p:cNvSpPr txBox="1">
            <a:spLocks/>
          </p:cNvSpPr>
          <p:nvPr/>
        </p:nvSpPr>
        <p:spPr>
          <a:xfrm>
            <a:off x="107504" y="6381328"/>
            <a:ext cx="504056" cy="313184"/>
          </a:xfrm>
          <a:prstGeom prst="rect">
            <a:avLst/>
          </a:prstGeom>
        </p:spPr>
        <p:txBody>
          <a:bodyPr/>
          <a:ls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E8B3C8D9-4788-4563-AB7C-CB3F503C8341}" type="slidenum">
              <a:rPr lang="ru-RU" sz="1800" b="1">
                <a:solidFill>
                  <a:schemeClr val="bg1"/>
                </a:solidFill>
                <a:latin typeface="Arial Black" pitchFamily="34" charset="0"/>
              </a:rPr>
              <a:pPr>
                <a:defRPr/>
              </a:pPr>
              <a:t>21</a:t>
            </a:fld>
            <a:endParaRPr lang="ru-RU" sz="1800" b="1" dirty="0">
              <a:solidFill>
                <a:schemeClr val="bg1"/>
              </a:solidFill>
              <a:latin typeface="Arial Black" pitchFamily="34" charset="0"/>
            </a:endParaRPr>
          </a:p>
        </p:txBody>
      </p:sp>
    </p:spTree>
    <p:extLst>
      <p:ext uri="{BB962C8B-B14F-4D97-AF65-F5344CB8AC3E}">
        <p14:creationId xmlns:p14="http://schemas.microsoft.com/office/powerpoint/2010/main" val="278904226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70152"/>
            <a:ext cx="8597620" cy="685937"/>
          </a:xfrm>
        </p:spPr>
        <p:txBody>
          <a:bodyPr/>
          <a:lstStyle/>
          <a:p>
            <a:r>
              <a:rPr lang="ru-RU" b="1" u="sng" dirty="0">
                <a:solidFill>
                  <a:srgbClr val="0070C0"/>
                </a:solidFill>
              </a:rPr>
              <a:t>Тематические ресурсы</a:t>
            </a:r>
            <a:endParaRPr lang="ru-RU" b="1" u="sng" dirty="0">
              <a:solidFill>
                <a:srgbClr val="0070C0"/>
              </a:solidFill>
              <a:ea typeface="+mn-ea"/>
              <a:cs typeface="+mn-cs"/>
            </a:endParaRPr>
          </a:p>
        </p:txBody>
      </p:sp>
      <p:sp>
        <p:nvSpPr>
          <p:cNvPr id="5" name="Номер слайда 4"/>
          <p:cNvSpPr>
            <a:spLocks noGrp="1"/>
          </p:cNvSpPr>
          <p:nvPr>
            <p:ph type="sldNum" sz="quarter" idx="12"/>
          </p:nvPr>
        </p:nvSpPr>
        <p:spPr/>
        <p:txBody>
          <a:bodyPr/>
          <a:lstStyle/>
          <a:p>
            <a:pPr>
              <a:defRPr/>
            </a:pPr>
            <a:fld id="{E8B3C8D9-4788-4563-AB7C-CB3F503C8341}" type="slidenum">
              <a:rPr lang="ru-RU" smtClean="0"/>
              <a:pPr>
                <a:defRPr/>
              </a:pPr>
              <a:t>22</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5864758" y="717633"/>
            <a:ext cx="1777380" cy="402873"/>
          </a:xfrm>
          <a:prstGeom prst="rect">
            <a:avLst/>
          </a:prstGeom>
        </p:spPr>
      </p:pic>
      <p:sp>
        <p:nvSpPr>
          <p:cNvPr id="3" name="Прямоугольник 2">
            <a:extLst>
              <a:ext uri="{FF2B5EF4-FFF2-40B4-BE49-F238E27FC236}">
                <a16:creationId xmlns:a16="http://schemas.microsoft.com/office/drawing/2014/main" id="{3E6801A8-620D-4701-8B3E-7FA39482EFA2}"/>
              </a:ext>
            </a:extLst>
          </p:cNvPr>
          <p:cNvSpPr/>
          <p:nvPr/>
        </p:nvSpPr>
        <p:spPr>
          <a:xfrm>
            <a:off x="194351" y="2571482"/>
            <a:ext cx="4719433" cy="3539430"/>
          </a:xfrm>
          <a:prstGeom prst="rect">
            <a:avLst/>
          </a:prstGeom>
        </p:spPr>
        <p:txBody>
          <a:bodyPr wrap="square">
            <a:spAutoFit/>
          </a:bodyPr>
          <a:lstStyle/>
          <a:p>
            <a:r>
              <a:rPr lang="ru-RU" b="1" dirty="0">
                <a:solidFill>
                  <a:schemeClr val="accent6">
                    <a:lumMod val="75000"/>
                  </a:schemeClr>
                </a:solidFill>
                <a:cs typeface="Times New Roman" panose="02020603050405020304" pitchFamily="18" charset="0"/>
              </a:rPr>
              <a:t>Предметные области:</a:t>
            </a:r>
          </a:p>
          <a:p>
            <a:pPr marL="342900" lvl="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Животноводство и ветеринария</a:t>
            </a:r>
          </a:p>
          <a:p>
            <a:pPr marL="342900" lvl="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Энтомология</a:t>
            </a:r>
          </a:p>
          <a:p>
            <a:pPr marL="342900" lvl="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Лесное хозяйство</a:t>
            </a:r>
          </a:p>
          <a:p>
            <a:pPr marL="342900" lvl="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Рыбное хозяйство и использование водных ресурсов</a:t>
            </a:r>
          </a:p>
          <a:p>
            <a:pPr marL="342900" lvl="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Фермерство и фермерские системы</a:t>
            </a:r>
          </a:p>
          <a:p>
            <a:pPr marL="342900" lvl="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Экономика сельского хозяйства</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Сельскохозяйственная инженерия и технологии</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Науки о земле и окружающей среде </a:t>
            </a:r>
          </a:p>
        </p:txBody>
      </p:sp>
      <p:pic>
        <p:nvPicPr>
          <p:cNvPr id="14" name="Picture 2" descr="Product banner image">
            <a:extLst>
              <a:ext uri="{FF2B5EF4-FFF2-40B4-BE49-F238E27FC236}">
                <a16:creationId xmlns:a16="http://schemas.microsoft.com/office/drawing/2014/main" id="{AA30C29B-0481-4ED5-A03E-E2892C96742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4351" y="1188298"/>
            <a:ext cx="5943600" cy="1450975"/>
          </a:xfrm>
          <a:prstGeom prst="rect">
            <a:avLst/>
          </a:prstGeom>
          <a:noFill/>
          <a:ln>
            <a:noFill/>
          </a:ln>
        </p:spPr>
      </p:pic>
      <p:sp>
        <p:nvSpPr>
          <p:cNvPr id="6" name="Прямоугольник 5">
            <a:extLst>
              <a:ext uri="{FF2B5EF4-FFF2-40B4-BE49-F238E27FC236}">
                <a16:creationId xmlns:a16="http://schemas.microsoft.com/office/drawing/2014/main" id="{5205D32F-5582-4766-A1C3-2946C69E6B43}"/>
              </a:ext>
            </a:extLst>
          </p:cNvPr>
          <p:cNvSpPr/>
          <p:nvPr/>
        </p:nvSpPr>
        <p:spPr>
          <a:xfrm flipH="1">
            <a:off x="6300191" y="1556793"/>
            <a:ext cx="2376263" cy="830997"/>
          </a:xfrm>
          <a:prstGeom prst="rect">
            <a:avLst/>
          </a:prstGeom>
        </p:spPr>
        <p:txBody>
          <a:bodyPr wrap="square">
            <a:spAutoFit/>
          </a:bodyPr>
          <a:lstStyle/>
          <a:p>
            <a:pPr lvl="0">
              <a:spcAft>
                <a:spcPts val="0"/>
              </a:spcAft>
              <a:buSzPts val="1000"/>
              <a:tabLst>
                <a:tab pos="457200" algn="l"/>
              </a:tabLst>
            </a:pPr>
            <a:r>
              <a:rPr lang="en-US" i="1" dirty="0">
                <a:solidFill>
                  <a:schemeClr val="accent3"/>
                </a:solidFill>
                <a:latin typeface="Arial" panose="020B0604020202020204" pitchFamily="34" charset="0"/>
                <a:ea typeface="Calibri" panose="020F0502020204030204" pitchFamily="34" charset="0"/>
              </a:rPr>
              <a:t>5,2</a:t>
            </a:r>
            <a:r>
              <a:rPr lang="ru-RU" i="1" dirty="0">
                <a:solidFill>
                  <a:schemeClr val="accent3"/>
                </a:solidFill>
                <a:latin typeface="Arial" panose="020B0604020202020204" pitchFamily="34" charset="0"/>
                <a:ea typeface="Calibri" panose="020F0502020204030204" pitchFamily="34" charset="0"/>
              </a:rPr>
              <a:t>+ миллиона записей</a:t>
            </a:r>
            <a:endParaRPr lang="ru-RU" sz="2800" dirty="0">
              <a:solidFill>
                <a:schemeClr val="accent3"/>
              </a:solidFill>
              <a:effectLst/>
              <a:latin typeface="Consolas" panose="020B0609020204030204" pitchFamily="49" charset="0"/>
              <a:ea typeface="Calibri" panose="020F0502020204030204" pitchFamily="34" charset="0"/>
            </a:endParaRPr>
          </a:p>
        </p:txBody>
      </p:sp>
      <p:sp>
        <p:nvSpPr>
          <p:cNvPr id="7" name="Прямоугольник 6">
            <a:extLst>
              <a:ext uri="{FF2B5EF4-FFF2-40B4-BE49-F238E27FC236}">
                <a16:creationId xmlns:a16="http://schemas.microsoft.com/office/drawing/2014/main" id="{60BDF8E6-ACFA-4091-B8F1-9E236CD9BA46}"/>
              </a:ext>
            </a:extLst>
          </p:cNvPr>
          <p:cNvSpPr/>
          <p:nvPr/>
        </p:nvSpPr>
        <p:spPr>
          <a:xfrm>
            <a:off x="5004048" y="3257419"/>
            <a:ext cx="3945601" cy="2246769"/>
          </a:xfrm>
          <a:prstGeom prst="rect">
            <a:avLst/>
          </a:prstGeom>
          <a:ln w="28575">
            <a:solidFill>
              <a:schemeClr val="accent3"/>
            </a:solidFill>
          </a:ln>
        </p:spPr>
        <p:txBody>
          <a:bodyPr wrap="square">
            <a:spAutoFit/>
          </a:bodyPr>
          <a:lstStyle/>
          <a:p>
            <a:pPr marL="342900" indent="-342900">
              <a:buClr>
                <a:schemeClr val="accent3"/>
              </a:buClr>
              <a:buSzPts val="1000"/>
              <a:buFont typeface="Wingdings" panose="05000000000000000000" pitchFamily="2" charset="2"/>
              <a:buChar char="ü"/>
              <a:tabLst>
                <a:tab pos="457200" algn="l"/>
              </a:tabLst>
            </a:pPr>
            <a:r>
              <a:rPr lang="ru-RU" sz="2000" dirty="0">
                <a:solidFill>
                  <a:schemeClr val="accent6">
                    <a:lumMod val="75000"/>
                  </a:schemeClr>
                </a:solidFill>
                <a:cs typeface="Times New Roman" panose="02020603050405020304" pitchFamily="18" charset="0"/>
              </a:rPr>
              <a:t>Главы из книг</a:t>
            </a:r>
          </a:p>
          <a:p>
            <a:pPr marL="342900" indent="-342900">
              <a:buClr>
                <a:schemeClr val="accent3"/>
              </a:buClr>
              <a:buSzPts val="1000"/>
              <a:buFont typeface="Wingdings" panose="05000000000000000000" pitchFamily="2" charset="2"/>
              <a:buChar char="ü"/>
              <a:tabLst>
                <a:tab pos="457200" algn="l"/>
              </a:tabLst>
            </a:pPr>
            <a:r>
              <a:rPr lang="ru-RU" sz="2000" dirty="0">
                <a:solidFill>
                  <a:schemeClr val="accent6">
                    <a:lumMod val="75000"/>
                  </a:schemeClr>
                </a:solidFill>
                <a:cs typeface="Times New Roman" panose="02020603050405020304" pitchFamily="18" charset="0"/>
              </a:rPr>
              <a:t>Журнальные статьи</a:t>
            </a:r>
          </a:p>
          <a:p>
            <a:pPr marL="342900" indent="-342900">
              <a:buClr>
                <a:schemeClr val="accent3"/>
              </a:buClr>
              <a:buSzPts val="1000"/>
              <a:buFont typeface="Wingdings" panose="05000000000000000000" pitchFamily="2" charset="2"/>
              <a:buChar char="ü"/>
              <a:tabLst>
                <a:tab pos="457200" algn="l"/>
              </a:tabLst>
            </a:pPr>
            <a:r>
              <a:rPr lang="ru-RU" sz="2000" dirty="0">
                <a:solidFill>
                  <a:schemeClr val="accent6">
                    <a:lumMod val="75000"/>
                  </a:schemeClr>
                </a:solidFill>
                <a:cs typeface="Times New Roman" panose="02020603050405020304" pitchFamily="18" charset="0"/>
              </a:rPr>
              <a:t>Монографии</a:t>
            </a:r>
          </a:p>
          <a:p>
            <a:pPr marL="342900" indent="-342900">
              <a:buClr>
                <a:schemeClr val="accent3"/>
              </a:buClr>
              <a:buSzPts val="1000"/>
              <a:buFont typeface="Wingdings" panose="05000000000000000000" pitchFamily="2" charset="2"/>
              <a:buChar char="ü"/>
              <a:tabLst>
                <a:tab pos="457200" algn="l"/>
              </a:tabLst>
            </a:pPr>
            <a:r>
              <a:rPr lang="ru-RU" sz="2000" dirty="0">
                <a:solidFill>
                  <a:schemeClr val="accent6">
                    <a:lumMod val="75000"/>
                  </a:schemeClr>
                </a:solidFill>
                <a:cs typeface="Times New Roman" panose="02020603050405020304" pitchFamily="18" charset="0"/>
              </a:rPr>
              <a:t>Патенты</a:t>
            </a:r>
          </a:p>
          <a:p>
            <a:pPr marL="342900" indent="-342900">
              <a:buClr>
                <a:schemeClr val="accent3"/>
              </a:buClr>
              <a:buSzPts val="1000"/>
              <a:buFont typeface="Wingdings" panose="05000000000000000000" pitchFamily="2" charset="2"/>
              <a:buChar char="ü"/>
              <a:tabLst>
                <a:tab pos="457200" algn="l"/>
              </a:tabLst>
            </a:pPr>
            <a:r>
              <a:rPr lang="ru-RU" sz="2000" dirty="0">
                <a:solidFill>
                  <a:schemeClr val="accent6">
                    <a:lumMod val="75000"/>
                  </a:schemeClr>
                </a:solidFill>
                <a:cs typeface="Times New Roman" panose="02020603050405020304" pitchFamily="18" charset="0"/>
              </a:rPr>
              <a:t>Аудиовизуальные материалы</a:t>
            </a:r>
          </a:p>
          <a:p>
            <a:pPr marL="342900" indent="-342900">
              <a:buClr>
                <a:schemeClr val="accent3"/>
              </a:buClr>
              <a:buSzPts val="1000"/>
              <a:buFont typeface="Wingdings" panose="05000000000000000000" pitchFamily="2" charset="2"/>
              <a:buChar char="ü"/>
              <a:tabLst>
                <a:tab pos="457200" algn="l"/>
              </a:tabLst>
            </a:pPr>
            <a:r>
              <a:rPr lang="ru-RU" sz="2000" dirty="0">
                <a:solidFill>
                  <a:schemeClr val="accent6">
                    <a:lumMod val="75000"/>
                  </a:schemeClr>
                </a:solidFill>
                <a:cs typeface="Times New Roman" panose="02020603050405020304" pitchFamily="18" charset="0"/>
              </a:rPr>
              <a:t>Технические отчеты</a:t>
            </a:r>
          </a:p>
          <a:p>
            <a:pPr marL="342900" indent="-342900">
              <a:buClr>
                <a:schemeClr val="accent3"/>
              </a:buClr>
              <a:buSzPts val="1000"/>
              <a:buFont typeface="Wingdings" panose="05000000000000000000" pitchFamily="2" charset="2"/>
              <a:buChar char="ü"/>
              <a:tabLst>
                <a:tab pos="457200" algn="l"/>
              </a:tabLst>
            </a:pPr>
            <a:r>
              <a:rPr lang="ru-RU" sz="2000" dirty="0">
                <a:solidFill>
                  <a:schemeClr val="accent6">
                    <a:lumMod val="75000"/>
                  </a:schemeClr>
                </a:solidFill>
                <a:cs typeface="Times New Roman" panose="02020603050405020304" pitchFamily="18" charset="0"/>
              </a:rPr>
              <a:t>Диссертации</a:t>
            </a:r>
          </a:p>
        </p:txBody>
      </p:sp>
    </p:spTree>
    <p:extLst>
      <p:ext uri="{BB962C8B-B14F-4D97-AF65-F5344CB8AC3E}">
        <p14:creationId xmlns:p14="http://schemas.microsoft.com/office/powerpoint/2010/main" val="34759455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6212" y="570152"/>
            <a:ext cx="8568952" cy="864096"/>
          </a:xfrm>
        </p:spPr>
        <p:txBody>
          <a:bodyPr/>
          <a:lstStyle/>
          <a:p>
            <a:r>
              <a:rPr lang="ru-RU" b="1" u="sng" dirty="0">
                <a:solidFill>
                  <a:srgbClr val="0070C0"/>
                </a:solidFill>
              </a:rPr>
              <a:t>Тематические ресурсы</a:t>
            </a:r>
            <a:endParaRPr lang="ru-RU" b="1" u="sng" dirty="0">
              <a:solidFill>
                <a:srgbClr val="0070C0"/>
              </a:solidFill>
              <a:ea typeface="+mn-ea"/>
              <a:cs typeface="+mn-cs"/>
            </a:endParaRPr>
          </a:p>
        </p:txBody>
      </p:sp>
      <p:sp>
        <p:nvSpPr>
          <p:cNvPr id="5" name="Номер слайда 4"/>
          <p:cNvSpPr>
            <a:spLocks noGrp="1"/>
          </p:cNvSpPr>
          <p:nvPr>
            <p:ph type="sldNum" sz="quarter" idx="12"/>
          </p:nvPr>
        </p:nvSpPr>
        <p:spPr/>
        <p:txBody>
          <a:bodyPr/>
          <a:lstStyle/>
          <a:p>
            <a:pPr>
              <a:defRPr/>
            </a:pPr>
            <a:fld id="{E8B3C8D9-4788-4563-AB7C-CB3F503C8341}" type="slidenum">
              <a:rPr lang="ru-RU" smtClean="0"/>
              <a:pPr>
                <a:defRPr/>
              </a:pPr>
              <a:t>23</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5864758" y="717633"/>
            <a:ext cx="1777380" cy="402873"/>
          </a:xfrm>
          <a:prstGeom prst="rect">
            <a:avLst/>
          </a:prstGeom>
        </p:spPr>
      </p:pic>
      <p:pic>
        <p:nvPicPr>
          <p:cNvPr id="3" name="Рисунок 2">
            <a:extLst>
              <a:ext uri="{FF2B5EF4-FFF2-40B4-BE49-F238E27FC236}">
                <a16:creationId xmlns:a16="http://schemas.microsoft.com/office/drawing/2014/main" id="{BA1F10C8-B290-4DB9-B7CE-942569F9CAD3}"/>
              </a:ext>
            </a:extLst>
          </p:cNvPr>
          <p:cNvPicPr>
            <a:picLocks noChangeAspect="1"/>
          </p:cNvPicPr>
          <p:nvPr/>
        </p:nvPicPr>
        <p:blipFill>
          <a:blip r:embed="rId4"/>
          <a:stretch>
            <a:fillRect/>
          </a:stretch>
        </p:blipFill>
        <p:spPr>
          <a:xfrm>
            <a:off x="683567" y="1196752"/>
            <a:ext cx="3888433" cy="946980"/>
          </a:xfrm>
          <a:prstGeom prst="rect">
            <a:avLst/>
          </a:prstGeom>
          <a:ln w="28575">
            <a:solidFill>
              <a:srgbClr val="000066"/>
            </a:solidFill>
          </a:ln>
        </p:spPr>
      </p:pic>
      <p:sp>
        <p:nvSpPr>
          <p:cNvPr id="6" name="Прямоугольник 5">
            <a:extLst>
              <a:ext uri="{FF2B5EF4-FFF2-40B4-BE49-F238E27FC236}">
                <a16:creationId xmlns:a16="http://schemas.microsoft.com/office/drawing/2014/main" id="{2EA32B98-727D-4177-AF52-3CF07E7B2BDB}"/>
              </a:ext>
            </a:extLst>
          </p:cNvPr>
          <p:cNvSpPr/>
          <p:nvPr/>
        </p:nvSpPr>
        <p:spPr>
          <a:xfrm>
            <a:off x="323527" y="2143732"/>
            <a:ext cx="8136905" cy="4093428"/>
          </a:xfrm>
          <a:prstGeom prst="rect">
            <a:avLst/>
          </a:prstGeom>
        </p:spPr>
        <p:txBody>
          <a:bodyPr wrap="square">
            <a:spAutoFit/>
          </a:bodyPr>
          <a:lstStyle/>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850 названий в полном тексте (академические журналы, монографии, популярные журналы и отраслевые публикации)</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Несколько сот тысяч записей с заголовками из обширного тезауруса</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Ключевые отраслевые отчеты и обзоры рынка</a:t>
            </a:r>
          </a:p>
          <a:p>
            <a:pPr>
              <a:buClr>
                <a:schemeClr val="accent3"/>
              </a:buClr>
            </a:pPr>
            <a:endParaRPr lang="ru-RU" sz="2000" b="1" dirty="0">
              <a:solidFill>
                <a:schemeClr val="accent6">
                  <a:lumMod val="75000"/>
                </a:schemeClr>
              </a:solidFill>
              <a:cs typeface="Times New Roman" panose="02020603050405020304" pitchFamily="18" charset="0"/>
            </a:endParaRPr>
          </a:p>
          <a:p>
            <a:pPr>
              <a:buClr>
                <a:schemeClr val="accent3"/>
              </a:buClr>
            </a:pPr>
            <a:r>
              <a:rPr lang="ru-RU" sz="2000" b="1" dirty="0">
                <a:solidFill>
                  <a:schemeClr val="accent6">
                    <a:lumMod val="75000"/>
                  </a:schemeClr>
                </a:solidFill>
                <a:cs typeface="Times New Roman" panose="02020603050405020304" pitchFamily="18" charset="0"/>
              </a:rPr>
              <a:t>Предметные области:</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Аграрный бизнес</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Наука о продуктах питания и напитках</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Упаковка продуктов питания</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Технологии производства пищевых продуктов</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Безопасность продуктов питания</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Общественное питание</a:t>
            </a:r>
          </a:p>
          <a:p>
            <a:pPr>
              <a:buClr>
                <a:schemeClr val="accent3"/>
              </a:buClr>
            </a:pPr>
            <a:r>
              <a:rPr lang="ru-RU" sz="2000" dirty="0">
                <a:solidFill>
                  <a:schemeClr val="accent6">
                    <a:lumMod val="75000"/>
                  </a:schemeClr>
                </a:solidFill>
                <a:cs typeface="Times New Roman" panose="02020603050405020304" pitchFamily="18" charset="0"/>
              </a:rPr>
              <a:t>	</a:t>
            </a:r>
          </a:p>
        </p:txBody>
      </p:sp>
    </p:spTree>
    <p:extLst>
      <p:ext uri="{BB962C8B-B14F-4D97-AF65-F5344CB8AC3E}">
        <p14:creationId xmlns:p14="http://schemas.microsoft.com/office/powerpoint/2010/main" val="4210322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70152"/>
            <a:ext cx="8597620" cy="685937"/>
          </a:xfrm>
        </p:spPr>
        <p:txBody>
          <a:bodyPr/>
          <a:lstStyle/>
          <a:p>
            <a:r>
              <a:rPr lang="ru-RU" b="1" u="sng" dirty="0">
                <a:solidFill>
                  <a:srgbClr val="0070C0"/>
                </a:solidFill>
              </a:rPr>
              <a:t>Тематические ресурсы</a:t>
            </a:r>
            <a:endParaRPr lang="ru-RU" b="1" u="sng" dirty="0">
              <a:solidFill>
                <a:srgbClr val="0070C0"/>
              </a:solidFill>
              <a:ea typeface="+mn-ea"/>
              <a:cs typeface="+mn-cs"/>
            </a:endParaRPr>
          </a:p>
        </p:txBody>
      </p:sp>
      <p:sp>
        <p:nvSpPr>
          <p:cNvPr id="5" name="Номер слайда 4"/>
          <p:cNvSpPr>
            <a:spLocks noGrp="1"/>
          </p:cNvSpPr>
          <p:nvPr>
            <p:ph type="sldNum" sz="quarter" idx="12"/>
          </p:nvPr>
        </p:nvSpPr>
        <p:spPr/>
        <p:txBody>
          <a:bodyPr/>
          <a:lstStyle/>
          <a:p>
            <a:pPr>
              <a:defRPr/>
            </a:pPr>
            <a:fld id="{E8B3C8D9-4788-4563-AB7C-CB3F503C8341}" type="slidenum">
              <a:rPr lang="ru-RU" smtClean="0"/>
              <a:pPr>
                <a:defRPr/>
              </a:pPr>
              <a:t>24</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5864758" y="717633"/>
            <a:ext cx="1777380" cy="402873"/>
          </a:xfrm>
          <a:prstGeom prst="rect">
            <a:avLst/>
          </a:prstGeom>
        </p:spPr>
      </p:pic>
      <p:pic>
        <p:nvPicPr>
          <p:cNvPr id="10" name="Picture 2">
            <a:extLst>
              <a:ext uri="{FF2B5EF4-FFF2-40B4-BE49-F238E27FC236}">
                <a16:creationId xmlns:a16="http://schemas.microsoft.com/office/drawing/2014/main" id="{C47299B5-CB0E-47BA-A6BD-664FEA5D51E4}"/>
              </a:ext>
            </a:extLst>
          </p:cNvPr>
          <p:cNvPicPr>
            <a:picLocks noChangeAspect="1"/>
          </p:cNvPicPr>
          <p:nvPr/>
        </p:nvPicPr>
        <p:blipFill rotWithShape="1">
          <a:blip r:embed="rId4">
            <a:extLst>
              <a:ext uri="{28A0092B-C50C-407E-A947-70E740481C1C}">
                <a14:useLocalDpi xmlns:a14="http://schemas.microsoft.com/office/drawing/2010/main" val="0"/>
              </a:ext>
            </a:extLst>
          </a:blip>
          <a:srcRect l="24001" t="32317" r="13756" b="14626"/>
          <a:stretch/>
        </p:blipFill>
        <p:spPr>
          <a:xfrm>
            <a:off x="277744" y="1256089"/>
            <a:ext cx="7678632" cy="1705082"/>
          </a:xfrm>
          <a:prstGeom prst="rect">
            <a:avLst/>
          </a:prstGeom>
        </p:spPr>
      </p:pic>
      <p:sp>
        <p:nvSpPr>
          <p:cNvPr id="13" name="Rectangle 5">
            <a:extLst>
              <a:ext uri="{FF2B5EF4-FFF2-40B4-BE49-F238E27FC236}">
                <a16:creationId xmlns:a16="http://schemas.microsoft.com/office/drawing/2014/main" id="{A534AB74-F08E-4932-A3C7-916676B749C4}"/>
              </a:ext>
            </a:extLst>
          </p:cNvPr>
          <p:cNvSpPr/>
          <p:nvPr/>
        </p:nvSpPr>
        <p:spPr>
          <a:xfrm>
            <a:off x="337736" y="2036075"/>
            <a:ext cx="7618640" cy="456821"/>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0"/>
              </a:spcAft>
            </a:pPr>
            <a:r>
              <a:rPr lang="en-US" sz="4000" dirty="0"/>
              <a:t>Environment Complete</a:t>
            </a:r>
          </a:p>
        </p:txBody>
      </p:sp>
      <p:pic>
        <p:nvPicPr>
          <p:cNvPr id="17" name="Picture 3" descr="M:\PowerPoints\PPT_Support Files\Photoshop &amp; JPG files\Journals_Books\EnergyEnvironment.jpg">
            <a:extLst>
              <a:ext uri="{FF2B5EF4-FFF2-40B4-BE49-F238E27FC236}">
                <a16:creationId xmlns:a16="http://schemas.microsoft.com/office/drawing/2014/main" id="{19A8E565-B89F-4678-AFB3-32A92219E174}"/>
              </a:ext>
            </a:extLst>
          </p:cNvPr>
          <p:cNvPicPr>
            <a:picLocks noChangeAspect="1" noChangeArrowheads="1"/>
          </p:cNvPicPr>
          <p:nvPr/>
        </p:nvPicPr>
        <p:blipFill>
          <a:blip r:embed="rId5" cstate="print"/>
          <a:srcRect/>
          <a:stretch>
            <a:fillRect/>
          </a:stretch>
        </p:blipFill>
        <p:spPr bwMode="auto">
          <a:xfrm>
            <a:off x="7294154" y="3397167"/>
            <a:ext cx="1771010" cy="2743200"/>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pic>
        <p:nvPicPr>
          <p:cNvPr id="20" name="Picture 3" descr="M:\PowerPoints\PPT_Support Files\Photoshop &amp; JPG files\Journals_Books\NaturalHazards.JPG">
            <a:extLst>
              <a:ext uri="{FF2B5EF4-FFF2-40B4-BE49-F238E27FC236}">
                <a16:creationId xmlns:a16="http://schemas.microsoft.com/office/drawing/2014/main" id="{8337179C-224C-4EBB-9E4A-0B95F0504D28}"/>
              </a:ext>
            </a:extLst>
          </p:cNvPr>
          <p:cNvPicPr>
            <a:picLocks noChangeAspect="1" noChangeArrowheads="1"/>
          </p:cNvPicPr>
          <p:nvPr/>
        </p:nvPicPr>
        <p:blipFill>
          <a:blip r:embed="rId6" cstate="print"/>
          <a:srcRect/>
          <a:stretch>
            <a:fillRect/>
          </a:stretch>
        </p:blipFill>
        <p:spPr bwMode="auto">
          <a:xfrm>
            <a:off x="3937087" y="2636912"/>
            <a:ext cx="1961703" cy="2743200"/>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pic>
        <p:nvPicPr>
          <p:cNvPr id="21" name="Picture 2" descr="M:\PowerPoints\PPT_Support Files\Photoshop &amp; JPG files\Journals_Books\JClimate1203.JPG">
            <a:extLst>
              <a:ext uri="{FF2B5EF4-FFF2-40B4-BE49-F238E27FC236}">
                <a16:creationId xmlns:a16="http://schemas.microsoft.com/office/drawing/2014/main" id="{EE77133C-F56A-4225-B149-292BC933F30C}"/>
              </a:ext>
            </a:extLst>
          </p:cNvPr>
          <p:cNvPicPr>
            <a:picLocks noChangeAspect="1" noChangeArrowheads="1"/>
          </p:cNvPicPr>
          <p:nvPr/>
        </p:nvPicPr>
        <p:blipFill>
          <a:blip r:embed="rId7" cstate="print"/>
          <a:srcRect/>
          <a:stretch>
            <a:fillRect/>
          </a:stretch>
        </p:blipFill>
        <p:spPr bwMode="auto">
          <a:xfrm>
            <a:off x="5332859" y="3291127"/>
            <a:ext cx="1961295" cy="2743200"/>
          </a:xfrm>
          <a:prstGeom prst="rect">
            <a:avLst/>
          </a:prstGeom>
          <a:noFill/>
          <a:ln>
            <a:solidFill>
              <a:schemeClr val="bg1">
                <a:lumMod val="75000"/>
              </a:schemeClr>
            </a:solidFill>
          </a:ln>
          <a:effectLst>
            <a:outerShdw blurRad="50800" dist="38100" dir="2700000" algn="tl" rotWithShape="0">
              <a:prstClr val="black">
                <a:alpha val="40000"/>
              </a:prstClr>
            </a:outerShdw>
          </a:effectLst>
        </p:spPr>
      </p:pic>
      <p:sp>
        <p:nvSpPr>
          <p:cNvPr id="23" name="Прямоугольник 22">
            <a:extLst>
              <a:ext uri="{FF2B5EF4-FFF2-40B4-BE49-F238E27FC236}">
                <a16:creationId xmlns:a16="http://schemas.microsoft.com/office/drawing/2014/main" id="{069D70A2-32B3-4B20-9D6D-862F5D3CC251}"/>
              </a:ext>
            </a:extLst>
          </p:cNvPr>
          <p:cNvSpPr/>
          <p:nvPr/>
        </p:nvSpPr>
        <p:spPr>
          <a:xfrm>
            <a:off x="78838" y="3272882"/>
            <a:ext cx="3858250" cy="3077766"/>
          </a:xfrm>
          <a:prstGeom prst="rect">
            <a:avLst/>
          </a:prstGeom>
        </p:spPr>
        <p:txBody>
          <a:bodyPr wrap="square">
            <a:spAutoFit/>
          </a:bodyPr>
          <a:lstStyle/>
          <a:p>
            <a:pPr marL="342900" indent="-342900">
              <a:buClr>
                <a:schemeClr val="accent3"/>
              </a:buClr>
              <a:buFont typeface="Arial" panose="020B0604020202020204" pitchFamily="34" charset="0"/>
              <a:buChar char="•"/>
            </a:pPr>
            <a:r>
              <a:rPr lang="ru-RU" altLang="ru-RU" sz="2000" dirty="0">
                <a:solidFill>
                  <a:schemeClr val="accent6">
                    <a:lumMod val="75000"/>
                  </a:schemeClr>
                </a:solidFill>
                <a:cs typeface="Times New Roman" panose="02020603050405020304" pitchFamily="18" charset="0"/>
              </a:rPr>
              <a:t>1 058 полнотекстовых журналов</a:t>
            </a:r>
          </a:p>
          <a:p>
            <a:pPr marL="342900" indent="-342900">
              <a:buClr>
                <a:schemeClr val="accent3"/>
              </a:buClr>
              <a:buFont typeface="Arial" panose="020B0604020202020204" pitchFamily="34" charset="0"/>
              <a:buChar char="•"/>
            </a:pPr>
            <a:r>
              <a:rPr lang="ru-RU" altLang="ru-RU" sz="2000" dirty="0">
                <a:solidFill>
                  <a:schemeClr val="accent6">
                    <a:lumMod val="75000"/>
                  </a:schemeClr>
                </a:solidFill>
                <a:cs typeface="Times New Roman" panose="02020603050405020304" pitchFamily="18" charset="0"/>
              </a:rPr>
              <a:t>181 полнотекстовая книга</a:t>
            </a:r>
          </a:p>
          <a:p>
            <a:pPr marL="342900" indent="-342900">
              <a:buClr>
                <a:schemeClr val="accent3"/>
              </a:buClr>
              <a:buFont typeface="Arial" panose="020B0604020202020204" pitchFamily="34" charset="0"/>
              <a:buChar char="•"/>
            </a:pPr>
            <a:r>
              <a:rPr lang="ru-RU" altLang="ru-RU" sz="2000" dirty="0">
                <a:solidFill>
                  <a:schemeClr val="accent6">
                    <a:lumMod val="75000"/>
                  </a:schemeClr>
                </a:solidFill>
                <a:cs typeface="Times New Roman" panose="02020603050405020304" pitchFamily="18" charset="0"/>
              </a:rPr>
              <a:t>содержит документы в формате </a:t>
            </a:r>
            <a:r>
              <a:rPr lang="en-US" altLang="ru-RU" sz="2000" dirty="0">
                <a:solidFill>
                  <a:schemeClr val="accent6">
                    <a:lumMod val="75000"/>
                  </a:schemeClr>
                </a:solidFill>
                <a:cs typeface="Times New Roman" panose="02020603050405020304" pitchFamily="18" charset="0"/>
              </a:rPr>
              <a:t>pdf, </a:t>
            </a:r>
            <a:endParaRPr lang="ru-RU" altLang="ru-RU" sz="2000" dirty="0">
              <a:solidFill>
                <a:schemeClr val="accent6">
                  <a:lumMod val="75000"/>
                </a:schemeClr>
              </a:solidFill>
              <a:cs typeface="Times New Roman" panose="02020603050405020304" pitchFamily="18" charset="0"/>
            </a:endParaRPr>
          </a:p>
          <a:p>
            <a:pPr marL="342900" indent="-342900">
              <a:buClr>
                <a:schemeClr val="accent3"/>
              </a:buClr>
              <a:buFont typeface="Arial" panose="020B0604020202020204" pitchFamily="34" charset="0"/>
              <a:buChar char="•"/>
            </a:pPr>
            <a:r>
              <a:rPr lang="ru-RU" altLang="ru-RU" sz="2000" dirty="0">
                <a:solidFill>
                  <a:schemeClr val="accent6">
                    <a:lumMod val="75000"/>
                  </a:schemeClr>
                </a:solidFill>
                <a:cs typeface="Times New Roman" panose="02020603050405020304" pitchFamily="18" charset="0"/>
              </a:rPr>
              <a:t>топовые журналы без эмбарго </a:t>
            </a:r>
            <a:r>
              <a:rPr lang="ru-RU" altLang="ru-RU" sz="1800" i="1" dirty="0">
                <a:solidFill>
                  <a:schemeClr val="accent6">
                    <a:lumMod val="75000"/>
                  </a:schemeClr>
                </a:solidFill>
                <a:cs typeface="Times New Roman" panose="02020603050405020304" pitchFamily="18" charset="0"/>
              </a:rPr>
              <a:t>(</a:t>
            </a:r>
            <a:r>
              <a:rPr lang="ru-RU" sz="1800" i="1" dirty="0">
                <a:solidFill>
                  <a:schemeClr val="accent6">
                    <a:lumMod val="75000"/>
                  </a:schemeClr>
                </a:solidFill>
                <a:cs typeface="Times New Roman" panose="02020603050405020304" pitchFamily="18" charset="0"/>
              </a:rPr>
              <a:t>доступны с первого дня публикации, без задержек для новых номеров)</a:t>
            </a:r>
            <a:endParaRPr lang="ru-RU" altLang="ru-RU" sz="1800" i="1" dirty="0">
              <a:solidFill>
                <a:schemeClr val="accent6">
                  <a:lumMod val="75000"/>
                </a:schemeClr>
              </a:solidFill>
              <a:cs typeface="Times New Roman" panose="02020603050405020304" pitchFamily="18" charset="0"/>
            </a:endParaRPr>
          </a:p>
          <a:p>
            <a:pPr marL="342900" indent="-342900">
              <a:buClr>
                <a:schemeClr val="accent3"/>
              </a:buClr>
              <a:buFont typeface="Arial" panose="020B0604020202020204" pitchFamily="34" charset="0"/>
              <a:buChar char="•"/>
            </a:pPr>
            <a:endParaRPr lang="ru-RU" altLang="ru-RU" sz="1800" i="1" dirty="0">
              <a:solidFill>
                <a:schemeClr val="accent6">
                  <a:lumMod val="75000"/>
                </a:schemeClr>
              </a:solidFill>
              <a:cs typeface="Times New Roman" panose="02020603050405020304" pitchFamily="18" charset="0"/>
            </a:endParaRPr>
          </a:p>
        </p:txBody>
      </p:sp>
    </p:spTree>
    <p:extLst>
      <p:ext uri="{BB962C8B-B14F-4D97-AF65-F5344CB8AC3E}">
        <p14:creationId xmlns:p14="http://schemas.microsoft.com/office/powerpoint/2010/main" val="1986589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6212" y="570152"/>
            <a:ext cx="8568952" cy="864096"/>
          </a:xfrm>
        </p:spPr>
        <p:txBody>
          <a:bodyPr/>
          <a:lstStyle/>
          <a:p>
            <a:r>
              <a:rPr lang="ru-RU" b="1" u="sng" dirty="0">
                <a:solidFill>
                  <a:srgbClr val="0070C0"/>
                </a:solidFill>
              </a:rPr>
              <a:t>Тематические ресурсы</a:t>
            </a:r>
            <a:endParaRPr lang="ru-RU" b="1" u="sng" dirty="0">
              <a:solidFill>
                <a:srgbClr val="0070C0"/>
              </a:solidFill>
              <a:ea typeface="+mn-ea"/>
              <a:cs typeface="+mn-cs"/>
            </a:endParaRPr>
          </a:p>
        </p:txBody>
      </p:sp>
      <p:sp>
        <p:nvSpPr>
          <p:cNvPr id="5" name="Номер слайда 4"/>
          <p:cNvSpPr>
            <a:spLocks noGrp="1"/>
          </p:cNvSpPr>
          <p:nvPr>
            <p:ph type="sldNum" sz="quarter" idx="12"/>
          </p:nvPr>
        </p:nvSpPr>
        <p:spPr>
          <a:xfrm>
            <a:off x="81280" y="6360160"/>
            <a:ext cx="530280" cy="334352"/>
          </a:xfrm>
        </p:spPr>
        <p:txBody>
          <a:bodyPr/>
          <a:lstStyle/>
          <a:p>
            <a:pPr>
              <a:defRPr/>
            </a:pPr>
            <a:fld id="{E8B3C8D9-4788-4563-AB7C-CB3F503C8341}" type="slidenum">
              <a:rPr lang="ru-RU" smtClean="0"/>
              <a:pPr>
                <a:defRPr/>
              </a:pPr>
              <a:t>25</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5864758" y="717633"/>
            <a:ext cx="1777380" cy="402873"/>
          </a:xfrm>
          <a:prstGeom prst="rect">
            <a:avLst/>
          </a:prstGeom>
        </p:spPr>
      </p:pic>
      <p:pic>
        <p:nvPicPr>
          <p:cNvPr id="9" name="Picture 4">
            <a:extLst>
              <a:ext uri="{FF2B5EF4-FFF2-40B4-BE49-F238E27FC236}">
                <a16:creationId xmlns:a16="http://schemas.microsoft.com/office/drawing/2014/main" id="{C610CF0C-5B60-42D9-A705-876BA7D1B85B}"/>
              </a:ext>
            </a:extLst>
          </p:cNvPr>
          <p:cNvPicPr>
            <a:picLocks noChangeAspect="1"/>
          </p:cNvPicPr>
          <p:nvPr/>
        </p:nvPicPr>
        <p:blipFill rotWithShape="1">
          <a:blip r:embed="rId4">
            <a:extLst>
              <a:ext uri="{28A0092B-C50C-407E-A947-70E740481C1C}">
                <a14:useLocalDpi xmlns:a14="http://schemas.microsoft.com/office/drawing/2010/main" val="0"/>
              </a:ext>
            </a:extLst>
          </a:blip>
          <a:srcRect l="11812" t="54413" r="22629" b="7044"/>
          <a:stretch/>
        </p:blipFill>
        <p:spPr>
          <a:xfrm>
            <a:off x="179512" y="1221077"/>
            <a:ext cx="8113032" cy="1242536"/>
          </a:xfrm>
          <a:prstGeom prst="rect">
            <a:avLst/>
          </a:prstGeom>
        </p:spPr>
      </p:pic>
      <p:sp>
        <p:nvSpPr>
          <p:cNvPr id="10" name="Rectangle 5">
            <a:extLst>
              <a:ext uri="{FF2B5EF4-FFF2-40B4-BE49-F238E27FC236}">
                <a16:creationId xmlns:a16="http://schemas.microsoft.com/office/drawing/2014/main" id="{B0BBD074-CCF1-42A1-A595-7D0D4EC94A12}"/>
              </a:ext>
            </a:extLst>
          </p:cNvPr>
          <p:cNvSpPr/>
          <p:nvPr/>
        </p:nvSpPr>
        <p:spPr>
          <a:xfrm>
            <a:off x="227648" y="1667475"/>
            <a:ext cx="8064896" cy="571063"/>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dirty="0"/>
              <a:t>Biological Abstracts</a:t>
            </a:r>
          </a:p>
        </p:txBody>
      </p:sp>
      <p:sp>
        <p:nvSpPr>
          <p:cNvPr id="8" name="Прямоугольник 7">
            <a:extLst>
              <a:ext uri="{FF2B5EF4-FFF2-40B4-BE49-F238E27FC236}">
                <a16:creationId xmlns:a16="http://schemas.microsoft.com/office/drawing/2014/main" id="{9D884C2D-F38C-425B-A55E-F1779DE00E77}"/>
              </a:ext>
            </a:extLst>
          </p:cNvPr>
          <p:cNvSpPr/>
          <p:nvPr/>
        </p:nvSpPr>
        <p:spPr>
          <a:xfrm>
            <a:off x="251520" y="2525209"/>
            <a:ext cx="5112568" cy="3785652"/>
          </a:xfrm>
          <a:prstGeom prst="rect">
            <a:avLst/>
          </a:prstGeom>
        </p:spPr>
        <p:txBody>
          <a:bodyPr wrap="square">
            <a:spAutoFit/>
          </a:bodyPr>
          <a:lstStyle/>
          <a:p>
            <a:pPr>
              <a:buClr>
                <a:schemeClr val="accent3"/>
              </a:buClr>
            </a:pPr>
            <a:r>
              <a:rPr lang="ru-RU" sz="2000" b="1" dirty="0">
                <a:solidFill>
                  <a:schemeClr val="accent6">
                    <a:lumMod val="75000"/>
                  </a:schemeClr>
                </a:solidFill>
                <a:cs typeface="Times New Roman" panose="02020603050405020304" pitchFamily="18" charset="0"/>
              </a:rPr>
              <a:t>Доступный контент:</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Обзоры и содержания 4,300 журналов</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Подробные архивы начиная с 1969 года </a:t>
            </a:r>
          </a:p>
          <a:p>
            <a:pPr>
              <a:buClr>
                <a:schemeClr val="accent3"/>
              </a:buClr>
            </a:pPr>
            <a:endParaRPr lang="ru-RU" sz="2000" b="1" dirty="0">
              <a:solidFill>
                <a:schemeClr val="accent6">
                  <a:lumMod val="75000"/>
                </a:schemeClr>
              </a:solidFill>
              <a:cs typeface="Times New Roman" panose="02020603050405020304" pitchFamily="18" charset="0"/>
            </a:endParaRPr>
          </a:p>
          <a:p>
            <a:pPr>
              <a:buClr>
                <a:schemeClr val="accent3"/>
              </a:buClr>
            </a:pPr>
            <a:r>
              <a:rPr lang="ru-RU" sz="2000" b="1" dirty="0">
                <a:solidFill>
                  <a:schemeClr val="accent6">
                    <a:lumMod val="75000"/>
                  </a:schemeClr>
                </a:solidFill>
                <a:cs typeface="Times New Roman" panose="02020603050405020304" pitchFamily="18" charset="0"/>
              </a:rPr>
              <a:t>Предметные области:</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Биология   </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Фармакология</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Биохимия                                                                  </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Зоология</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Ботаника</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Сельское хозяйство </a:t>
            </a: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Ветеринарные науки</a:t>
            </a:r>
          </a:p>
        </p:txBody>
      </p:sp>
      <p:sp>
        <p:nvSpPr>
          <p:cNvPr id="11" name="Прямоугольник 10">
            <a:extLst>
              <a:ext uri="{FF2B5EF4-FFF2-40B4-BE49-F238E27FC236}">
                <a16:creationId xmlns:a16="http://schemas.microsoft.com/office/drawing/2014/main" id="{374516F0-63B6-46D7-8FDE-B4489E402AB1}"/>
              </a:ext>
            </a:extLst>
          </p:cNvPr>
          <p:cNvSpPr/>
          <p:nvPr/>
        </p:nvSpPr>
        <p:spPr>
          <a:xfrm>
            <a:off x="3707904" y="5002656"/>
            <a:ext cx="3679151" cy="1015663"/>
          </a:xfrm>
          <a:prstGeom prst="rect">
            <a:avLst/>
          </a:prstGeom>
          <a:ln w="28575">
            <a:solidFill>
              <a:schemeClr val="accent3"/>
            </a:solidFill>
          </a:ln>
        </p:spPr>
        <p:txBody>
          <a:bodyPr wrap="square">
            <a:spAutoFit/>
          </a:bodyPr>
          <a:lstStyle/>
          <a:p>
            <a:pPr marL="342900" indent="-342900">
              <a:buFont typeface="Arial" panose="020B0604020202020204" pitchFamily="34" charset="0"/>
              <a:buChar char="•"/>
            </a:pPr>
            <a:r>
              <a:rPr lang="ru-RU" sz="2000" dirty="0">
                <a:solidFill>
                  <a:schemeClr val="tx2"/>
                </a:solidFill>
              </a:rPr>
              <a:t>Обновления раз в 2 месяца</a:t>
            </a:r>
          </a:p>
          <a:p>
            <a:pPr marL="342900" indent="-342900">
              <a:buFont typeface="Arial" panose="020B0604020202020204" pitchFamily="34" charset="0"/>
              <a:buChar char="•"/>
            </a:pPr>
            <a:r>
              <a:rPr lang="ru-RU" sz="2000" dirty="0">
                <a:solidFill>
                  <a:schemeClr val="tx2"/>
                </a:solidFill>
              </a:rPr>
              <a:t>370,000 материалов добавляются ежегодно</a:t>
            </a:r>
            <a:endParaRPr lang="en-US" sz="2000" dirty="0">
              <a:solidFill>
                <a:schemeClr val="tx2"/>
              </a:solidFill>
            </a:endParaRPr>
          </a:p>
        </p:txBody>
      </p:sp>
      <p:pic>
        <p:nvPicPr>
          <p:cNvPr id="3074" name="Picture 2" descr="Product Icon">
            <a:extLst>
              <a:ext uri="{FF2B5EF4-FFF2-40B4-BE49-F238E27FC236}">
                <a16:creationId xmlns:a16="http://schemas.microsoft.com/office/drawing/2014/main" id="{46A886A4-8809-4246-8580-422E39202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0622" y="2558081"/>
            <a:ext cx="2382979" cy="238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734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DD76E91-33E9-41B4-B633-2E48CDAEBE24}"/>
              </a:ext>
            </a:extLst>
          </p:cNvPr>
          <p:cNvSpPr/>
          <p:nvPr/>
        </p:nvSpPr>
        <p:spPr bwMode="auto">
          <a:xfrm>
            <a:off x="312336" y="872716"/>
            <a:ext cx="8519328" cy="5112568"/>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r>
              <a:rPr lang="ru-RU" sz="5400" b="1" dirty="0">
                <a:solidFill>
                  <a:srgbClr val="F8F8F8"/>
                </a:solidFill>
                <a:latin typeface="+mj-lt"/>
              </a:rPr>
              <a:t>АРХИТЕКТУРА </a:t>
            </a:r>
          </a:p>
          <a:p>
            <a:pPr lvl="0" algn="ctr"/>
            <a:r>
              <a:rPr lang="ru-RU" sz="5400" b="1" dirty="0">
                <a:solidFill>
                  <a:srgbClr val="F8F8F8"/>
                </a:solidFill>
                <a:latin typeface="+mj-lt"/>
              </a:rPr>
              <a:t>и </a:t>
            </a:r>
          </a:p>
          <a:p>
            <a:pPr lvl="0" algn="ctr"/>
            <a:r>
              <a:rPr lang="ru-RU" sz="5400" b="1" dirty="0">
                <a:solidFill>
                  <a:srgbClr val="F8F8F8"/>
                </a:solidFill>
                <a:latin typeface="+mj-lt"/>
              </a:rPr>
              <a:t>ИСКУССТВО</a:t>
            </a:r>
            <a:endParaRPr lang="en-US" sz="5400" b="1" dirty="0">
              <a:solidFill>
                <a:srgbClr val="F8F8F8"/>
              </a:solidFill>
              <a:latin typeface="+mj-lt"/>
            </a:endParaRPr>
          </a:p>
        </p:txBody>
      </p:sp>
      <p:sp>
        <p:nvSpPr>
          <p:cNvPr id="4" name="Номер слайда 4">
            <a:extLst>
              <a:ext uri="{FF2B5EF4-FFF2-40B4-BE49-F238E27FC236}">
                <a16:creationId xmlns:a16="http://schemas.microsoft.com/office/drawing/2014/main" id="{9257F2B5-7435-4BD1-AF3A-37F94C88FEE7}"/>
              </a:ext>
            </a:extLst>
          </p:cNvPr>
          <p:cNvSpPr txBox="1">
            <a:spLocks/>
          </p:cNvSpPr>
          <p:nvPr/>
        </p:nvSpPr>
        <p:spPr>
          <a:xfrm>
            <a:off x="81280" y="6360160"/>
            <a:ext cx="530280" cy="334352"/>
          </a:xfrm>
          <a:prstGeom prst="rect">
            <a:avLst/>
          </a:prstGeom>
        </p:spPr>
        <p:txBody>
          <a:bodyPr/>
          <a:ls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E8B3C8D9-4788-4563-AB7C-CB3F503C8341}" type="slidenum">
              <a:rPr lang="ru-RU" sz="1800" b="1">
                <a:solidFill>
                  <a:schemeClr val="bg1"/>
                </a:solidFill>
                <a:latin typeface="Arial Black" pitchFamily="34" charset="0"/>
              </a:rPr>
              <a:pPr>
                <a:defRPr/>
              </a:pPr>
              <a:t>26</a:t>
            </a:fld>
            <a:endParaRPr lang="ru-RU" sz="1800" b="1" dirty="0">
              <a:solidFill>
                <a:schemeClr val="bg1"/>
              </a:solidFill>
              <a:latin typeface="Arial Black" pitchFamily="34" charset="0"/>
            </a:endParaRPr>
          </a:p>
        </p:txBody>
      </p:sp>
    </p:spTree>
    <p:extLst>
      <p:ext uri="{BB962C8B-B14F-4D97-AF65-F5344CB8AC3E}">
        <p14:creationId xmlns:p14="http://schemas.microsoft.com/office/powerpoint/2010/main" val="248129850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6212" y="570152"/>
            <a:ext cx="8324260" cy="554592"/>
          </a:xfrm>
        </p:spPr>
        <p:txBody>
          <a:bodyPr/>
          <a:lstStyle/>
          <a:p>
            <a:r>
              <a:rPr lang="ru-RU" b="1" u="sng" dirty="0">
                <a:solidFill>
                  <a:srgbClr val="0070C0"/>
                </a:solidFill>
                <a:ea typeface="+mn-ea"/>
                <a:cs typeface="+mn-cs"/>
              </a:rPr>
              <a:t>Тематические ресурсы</a:t>
            </a:r>
          </a:p>
        </p:txBody>
      </p:sp>
      <p:sp>
        <p:nvSpPr>
          <p:cNvPr id="5" name="Номер слайда 4"/>
          <p:cNvSpPr>
            <a:spLocks noGrp="1"/>
          </p:cNvSpPr>
          <p:nvPr>
            <p:ph type="sldNum" sz="quarter" idx="12"/>
          </p:nvPr>
        </p:nvSpPr>
        <p:spPr/>
        <p:txBody>
          <a:bodyPr/>
          <a:lstStyle/>
          <a:p>
            <a:pPr>
              <a:defRPr/>
            </a:pPr>
            <a:fld id="{E8B3C8D9-4788-4563-AB7C-CB3F503C8341}" type="slidenum">
              <a:rPr lang="ru-RU" smtClean="0"/>
              <a:pPr>
                <a:defRPr/>
              </a:pPr>
              <a:t>27</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5868144" y="653726"/>
            <a:ext cx="1777380" cy="402873"/>
          </a:xfrm>
          <a:prstGeom prst="rect">
            <a:avLst/>
          </a:prstGeom>
        </p:spPr>
      </p:pic>
      <p:pic>
        <p:nvPicPr>
          <p:cNvPr id="6" name="Picture 2">
            <a:extLst>
              <a:ext uri="{FF2B5EF4-FFF2-40B4-BE49-F238E27FC236}">
                <a16:creationId xmlns:a16="http://schemas.microsoft.com/office/drawing/2014/main" id="{46D4F3A2-CC99-4C30-96F0-3C8323A6F9BF}"/>
              </a:ext>
            </a:extLst>
          </p:cNvPr>
          <p:cNvPicPr>
            <a:picLocks noChangeAspect="1"/>
          </p:cNvPicPr>
          <p:nvPr/>
        </p:nvPicPr>
        <p:blipFill>
          <a:blip r:embed="rId4" cstate="print">
            <a:extLst>
              <a:ext uri="{28A0092B-C50C-407E-A947-70E740481C1C}">
                <a14:useLocalDpi xmlns:a14="http://schemas.microsoft.com/office/drawing/2010/main" val="0"/>
              </a:ext>
            </a:extLst>
          </a:blip>
          <a:srcRect l="11389" t="7214" r="42703"/>
          <a:stretch>
            <a:fillRect/>
          </a:stretch>
        </p:blipFill>
        <p:spPr bwMode="auto">
          <a:xfrm>
            <a:off x="5428252" y="1208318"/>
            <a:ext cx="3563938"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F4FAA0C9-5869-4D56-A918-8CF128DF442A}"/>
              </a:ext>
            </a:extLst>
          </p:cNvPr>
          <p:cNvPicPr>
            <a:picLocks noChangeAspect="1"/>
          </p:cNvPicPr>
          <p:nvPr/>
        </p:nvPicPr>
        <p:blipFill rotWithShape="1">
          <a:blip r:embed="rId5"/>
          <a:srcRect l="32123" t="24838" r="31676" b="64847"/>
          <a:stretch/>
        </p:blipFill>
        <p:spPr>
          <a:xfrm>
            <a:off x="496212" y="1124744"/>
            <a:ext cx="4492574" cy="720081"/>
          </a:xfrm>
          <a:prstGeom prst="rect">
            <a:avLst/>
          </a:prstGeom>
        </p:spPr>
      </p:pic>
      <p:sp>
        <p:nvSpPr>
          <p:cNvPr id="7" name="Прямоугольник 6">
            <a:extLst>
              <a:ext uri="{FF2B5EF4-FFF2-40B4-BE49-F238E27FC236}">
                <a16:creationId xmlns:a16="http://schemas.microsoft.com/office/drawing/2014/main" id="{C8CE8A5F-E0CE-45A5-960B-C5F26ECA1A7B}"/>
              </a:ext>
            </a:extLst>
          </p:cNvPr>
          <p:cNvSpPr/>
          <p:nvPr/>
        </p:nvSpPr>
        <p:spPr>
          <a:xfrm>
            <a:off x="395536" y="1844825"/>
            <a:ext cx="4824536" cy="4401205"/>
          </a:xfrm>
          <a:prstGeom prst="rect">
            <a:avLst/>
          </a:prstGeom>
        </p:spPr>
        <p:txBody>
          <a:bodyPr wrap="square">
            <a:spAutoFit/>
          </a:bodyPr>
          <a:lstStyle/>
          <a:p>
            <a:pPr marL="342900" indent="-342900">
              <a:buClr>
                <a:schemeClr val="accent3"/>
              </a:buClr>
              <a:buFont typeface="Arial" panose="020B0604020202020204" pitchFamily="34" charset="0"/>
              <a:buChar char="•"/>
            </a:pPr>
            <a:endParaRPr lang="ru-RU" sz="2000" dirty="0">
              <a:solidFill>
                <a:schemeClr val="accent6">
                  <a:lumMod val="75000"/>
                </a:schemeClr>
              </a:solidFill>
              <a:cs typeface="Times New Roman" panose="02020603050405020304" pitchFamily="18" charset="0"/>
            </a:endParaRPr>
          </a:p>
          <a:p>
            <a:pPr marL="342900" indent="-342900">
              <a:buClr>
                <a:schemeClr val="accent3"/>
              </a:buClr>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Более 780 полнотекстовых журналов</a:t>
            </a:r>
          </a:p>
          <a:p>
            <a:pPr marL="342900" indent="-342900" eaLnBrk="0" hangingPunct="0">
              <a:spcBef>
                <a:spcPct val="20000"/>
              </a:spcBef>
              <a:buClr>
                <a:schemeClr val="accent3"/>
              </a:buClr>
              <a:buSzPct val="120000"/>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Около 220 полнотекстовых книг</a:t>
            </a:r>
          </a:p>
          <a:p>
            <a:pPr marL="342900" indent="-342900" eaLnBrk="0" hangingPunct="0">
              <a:spcBef>
                <a:spcPct val="20000"/>
              </a:spcBef>
              <a:buClr>
                <a:schemeClr val="accent3"/>
              </a:buClr>
              <a:buSzPct val="120000"/>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Подробное индексирование и обзоры ведущих журналов и книг</a:t>
            </a:r>
          </a:p>
          <a:p>
            <a:pPr marL="342900" indent="-342900" eaLnBrk="0" hangingPunct="0">
              <a:spcBef>
                <a:spcPct val="20000"/>
              </a:spcBef>
              <a:buClr>
                <a:schemeClr val="accent3"/>
              </a:buClr>
              <a:buSzPct val="120000"/>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Более 63,000 изображений, предоставленных порталом </a:t>
            </a:r>
            <a:r>
              <a:rPr lang="ru-RU" sz="2000" dirty="0" err="1">
                <a:solidFill>
                  <a:schemeClr val="accent6">
                    <a:lumMod val="75000"/>
                  </a:schemeClr>
                </a:solidFill>
                <a:cs typeface="Times New Roman" panose="02020603050405020304" pitchFamily="18" charset="0"/>
              </a:rPr>
              <a:t>Picture</a:t>
            </a:r>
            <a:r>
              <a:rPr lang="ru-RU" sz="2000" dirty="0">
                <a:solidFill>
                  <a:schemeClr val="accent6">
                    <a:lumMod val="75000"/>
                  </a:schemeClr>
                </a:solidFill>
                <a:cs typeface="Times New Roman" panose="02020603050405020304" pitchFamily="18" charset="0"/>
              </a:rPr>
              <a:t> </a:t>
            </a:r>
            <a:r>
              <a:rPr lang="ru-RU" sz="2000" dirty="0" err="1">
                <a:solidFill>
                  <a:schemeClr val="accent6">
                    <a:lumMod val="75000"/>
                  </a:schemeClr>
                </a:solidFill>
                <a:cs typeface="Times New Roman" panose="02020603050405020304" pitchFamily="18" charset="0"/>
              </a:rPr>
              <a:t>Desk</a:t>
            </a:r>
            <a:r>
              <a:rPr lang="ru-RU" sz="2000" dirty="0">
                <a:solidFill>
                  <a:schemeClr val="accent6">
                    <a:lumMod val="75000"/>
                  </a:schemeClr>
                </a:solidFill>
                <a:cs typeface="Times New Roman" panose="02020603050405020304" pitchFamily="18" charset="0"/>
              </a:rPr>
              <a:t> и другими источниками</a:t>
            </a:r>
          </a:p>
          <a:p>
            <a:pPr marL="342900" indent="-342900" eaLnBrk="0" hangingPunct="0">
              <a:spcBef>
                <a:spcPct val="20000"/>
              </a:spcBef>
              <a:buClr>
                <a:schemeClr val="accent3"/>
              </a:buClr>
              <a:buSzPct val="120000"/>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Периодические издания, доступные также на французском, итальянском, испанском и немецком языках</a:t>
            </a:r>
          </a:p>
          <a:p>
            <a:pPr marL="342900" indent="-342900" eaLnBrk="0" hangingPunct="0">
              <a:spcBef>
                <a:spcPct val="20000"/>
              </a:spcBef>
              <a:buClr>
                <a:schemeClr val="accent3"/>
              </a:buClr>
              <a:buSzPct val="120000"/>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Воспроизведение предметов искусства и архитектуры</a:t>
            </a:r>
          </a:p>
        </p:txBody>
      </p:sp>
    </p:spTree>
    <p:extLst>
      <p:ext uri="{BB962C8B-B14F-4D97-AF65-F5344CB8AC3E}">
        <p14:creationId xmlns:p14="http://schemas.microsoft.com/office/powerpoint/2010/main" val="2439916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6212" y="570152"/>
            <a:ext cx="8324260" cy="554592"/>
          </a:xfrm>
        </p:spPr>
        <p:txBody>
          <a:bodyPr/>
          <a:lstStyle/>
          <a:p>
            <a:r>
              <a:rPr lang="ru-RU" b="1" u="sng" dirty="0">
                <a:solidFill>
                  <a:srgbClr val="0070C0"/>
                </a:solidFill>
                <a:ea typeface="+mn-ea"/>
                <a:cs typeface="+mn-cs"/>
              </a:rPr>
              <a:t>Тематические ресурсы</a:t>
            </a:r>
          </a:p>
        </p:txBody>
      </p:sp>
      <p:sp>
        <p:nvSpPr>
          <p:cNvPr id="5" name="Номер слайда 4"/>
          <p:cNvSpPr>
            <a:spLocks noGrp="1"/>
          </p:cNvSpPr>
          <p:nvPr>
            <p:ph type="sldNum" sz="quarter" idx="12"/>
          </p:nvPr>
        </p:nvSpPr>
        <p:spPr>
          <a:xfrm>
            <a:off x="81280" y="6360160"/>
            <a:ext cx="530280" cy="334352"/>
          </a:xfrm>
        </p:spPr>
        <p:txBody>
          <a:bodyPr/>
          <a:lstStyle/>
          <a:p>
            <a:pPr>
              <a:defRPr/>
            </a:pPr>
            <a:fld id="{E8B3C8D9-4788-4563-AB7C-CB3F503C8341}" type="slidenum">
              <a:rPr lang="ru-RU" smtClean="0"/>
              <a:pPr>
                <a:defRPr/>
              </a:pPr>
              <a:t>28</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5868144" y="653726"/>
            <a:ext cx="1777380" cy="402873"/>
          </a:xfrm>
          <a:prstGeom prst="rect">
            <a:avLst/>
          </a:prstGeom>
        </p:spPr>
      </p:pic>
      <p:sp>
        <p:nvSpPr>
          <p:cNvPr id="7" name="Прямоугольник 6">
            <a:extLst>
              <a:ext uri="{FF2B5EF4-FFF2-40B4-BE49-F238E27FC236}">
                <a16:creationId xmlns:a16="http://schemas.microsoft.com/office/drawing/2014/main" id="{C8CE8A5F-E0CE-45A5-960B-C5F26ECA1A7B}"/>
              </a:ext>
            </a:extLst>
          </p:cNvPr>
          <p:cNvSpPr/>
          <p:nvPr/>
        </p:nvSpPr>
        <p:spPr>
          <a:xfrm>
            <a:off x="189696" y="1903693"/>
            <a:ext cx="3689394" cy="4401205"/>
          </a:xfrm>
          <a:prstGeom prst="rect">
            <a:avLst/>
          </a:prstGeom>
        </p:spPr>
        <p:txBody>
          <a:bodyPr wrap="square">
            <a:spAutoFit/>
          </a:bodyPr>
          <a:lstStyle/>
          <a:p>
            <a:pPr eaLnBrk="0" hangingPunct="0">
              <a:spcBef>
                <a:spcPct val="20000"/>
              </a:spcBef>
              <a:buClr>
                <a:schemeClr val="accent3"/>
              </a:buClr>
              <a:buSzPct val="120000"/>
            </a:pPr>
            <a:r>
              <a:rPr lang="ru-RU" sz="2000" dirty="0">
                <a:solidFill>
                  <a:schemeClr val="accent6">
                    <a:lumMod val="75000"/>
                  </a:schemeClr>
                </a:solidFill>
                <a:cs typeface="Times New Roman" panose="02020603050405020304" pitchFamily="18" charset="0"/>
              </a:rPr>
              <a:t>Онлайн библиотека оригинальных видео-материалов по архитектуре и дизайну</a:t>
            </a:r>
          </a:p>
          <a:p>
            <a:pPr marL="342900" indent="-342900" eaLnBrk="0" hangingPunct="0">
              <a:spcBef>
                <a:spcPct val="20000"/>
              </a:spcBef>
              <a:buClr>
                <a:schemeClr val="accent3"/>
              </a:buClr>
              <a:buSzPct val="120000"/>
              <a:buFont typeface="Arial" panose="020B0604020202020204" pitchFamily="34" charset="0"/>
              <a:buChar char="•"/>
            </a:pPr>
            <a:r>
              <a:rPr lang="ru-RU" sz="2000" dirty="0">
                <a:solidFill>
                  <a:schemeClr val="accent6">
                    <a:lumMod val="75000"/>
                  </a:schemeClr>
                </a:solidFill>
                <a:cs typeface="Times New Roman" panose="02020603050405020304" pitchFamily="18" charset="0"/>
              </a:rPr>
              <a:t>450 видео, регулярное обновление</a:t>
            </a:r>
          </a:p>
          <a:p>
            <a:pPr marL="342900" indent="-342900" eaLnBrk="0" hangingPunct="0">
              <a:spcBef>
                <a:spcPct val="20000"/>
              </a:spcBef>
              <a:buClr>
                <a:schemeClr val="accent3"/>
              </a:buClr>
              <a:buSzPct val="120000"/>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Интервью с влиятельными современными архитекторами со всего мира</a:t>
            </a:r>
          </a:p>
          <a:p>
            <a:pPr marL="342900" indent="-342900" eaLnBrk="0" hangingPunct="0">
              <a:spcBef>
                <a:spcPct val="20000"/>
              </a:spcBef>
              <a:buClr>
                <a:schemeClr val="accent3"/>
              </a:buClr>
              <a:buSzPct val="120000"/>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Описание проектов</a:t>
            </a:r>
          </a:p>
          <a:p>
            <a:pPr marL="342900" indent="-342900" eaLnBrk="0" hangingPunct="0">
              <a:spcBef>
                <a:spcPct val="20000"/>
              </a:spcBef>
              <a:buClr>
                <a:schemeClr val="accent3"/>
              </a:buClr>
              <a:buSzPct val="120000"/>
              <a:buFont typeface="Arial" panose="020B0604020202020204" pitchFamily="34" charset="0"/>
              <a:buChar char="•"/>
            </a:pPr>
            <a:r>
              <a:rPr lang="ru-RU" sz="2000" dirty="0">
                <a:solidFill>
                  <a:schemeClr val="accent6">
                    <a:lumMod val="75000"/>
                  </a:schemeClr>
                </a:solidFill>
                <a:cs typeface="Times New Roman" panose="02020603050405020304" pitchFamily="18" charset="0"/>
              </a:rPr>
              <a:t>Панорама архитектурных объектов</a:t>
            </a:r>
          </a:p>
          <a:p>
            <a:pPr marL="342900" indent="-342900" eaLnBrk="0" hangingPunct="0">
              <a:spcBef>
                <a:spcPct val="20000"/>
              </a:spcBef>
              <a:buClr>
                <a:schemeClr val="accent3"/>
              </a:buClr>
              <a:buSzPct val="120000"/>
              <a:buFont typeface="Arial" panose="020B0604020202020204" pitchFamily="34" charset="0"/>
              <a:buChar char="•"/>
            </a:pPr>
            <a:endParaRPr lang="ru-RU" sz="2000" dirty="0">
              <a:solidFill>
                <a:schemeClr val="accent6">
                  <a:lumMod val="75000"/>
                </a:schemeClr>
              </a:solidFill>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901BAA29-58B7-4ABD-86A4-13EE1A3E0D21}"/>
              </a:ext>
            </a:extLst>
          </p:cNvPr>
          <p:cNvSpPr/>
          <p:nvPr/>
        </p:nvSpPr>
        <p:spPr bwMode="auto">
          <a:xfrm>
            <a:off x="189696" y="1093688"/>
            <a:ext cx="4238288" cy="554592"/>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a:r>
              <a:rPr lang="en-US" sz="3200" dirty="0">
                <a:solidFill>
                  <a:schemeClr val="bg1"/>
                </a:solidFill>
              </a:rPr>
              <a:t>OnArchitecture</a:t>
            </a:r>
          </a:p>
        </p:txBody>
      </p:sp>
      <p:grpSp>
        <p:nvGrpSpPr>
          <p:cNvPr id="17" name="Group 7">
            <a:extLst>
              <a:ext uri="{FF2B5EF4-FFF2-40B4-BE49-F238E27FC236}">
                <a16:creationId xmlns:a16="http://schemas.microsoft.com/office/drawing/2014/main" id="{E20C7290-1372-43E8-92C8-CBCF5680F520}"/>
              </a:ext>
            </a:extLst>
          </p:cNvPr>
          <p:cNvGrpSpPr>
            <a:grpSpLocks/>
          </p:cNvGrpSpPr>
          <p:nvPr/>
        </p:nvGrpSpPr>
        <p:grpSpPr bwMode="auto">
          <a:xfrm>
            <a:off x="3395772" y="1757920"/>
            <a:ext cx="5780980" cy="3342159"/>
            <a:chOff x="1615811" y="1252503"/>
            <a:chExt cx="8960379" cy="5071453"/>
          </a:xfrm>
        </p:grpSpPr>
        <p:pic>
          <p:nvPicPr>
            <p:cNvPr id="18" name="Picture 2">
              <a:hlinkClick r:id="rId4"/>
              <a:extLst>
                <a:ext uri="{FF2B5EF4-FFF2-40B4-BE49-F238E27FC236}">
                  <a16:creationId xmlns:a16="http://schemas.microsoft.com/office/drawing/2014/main" id="{517703E0-2020-48F2-9D21-FBAA8E10D0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5811" y="1252503"/>
              <a:ext cx="8960379" cy="5071453"/>
            </a:xfrm>
            <a:prstGeom prst="rect">
              <a:avLst/>
            </a:prstGeom>
            <a:effectLst>
              <a:reflection blurRad="6350" stA="52000" endA="300" endPos="5000" dir="5400000" sy="-100000" algn="bl" rotWithShape="0"/>
            </a:effectLst>
          </p:spPr>
        </p:pic>
        <p:sp>
          <p:nvSpPr>
            <p:cNvPr id="19" name="Title 3">
              <a:extLst>
                <a:ext uri="{FF2B5EF4-FFF2-40B4-BE49-F238E27FC236}">
                  <a16:creationId xmlns:a16="http://schemas.microsoft.com/office/drawing/2014/main" id="{394DCCD2-CAD1-43CD-A073-2DE16E540603}"/>
                </a:ext>
              </a:extLst>
            </p:cNvPr>
            <p:cNvSpPr txBox="1">
              <a:spLocks/>
            </p:cNvSpPr>
            <p:nvPr/>
          </p:nvSpPr>
          <p:spPr bwMode="auto">
            <a:xfrm>
              <a:off x="3413813" y="3036780"/>
              <a:ext cx="5364377" cy="64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defTabSz="685800">
                <a:lnSpc>
                  <a:spcPct val="110000"/>
                </a:lnSpc>
                <a:spcBef>
                  <a:spcPts val="675"/>
                </a:spcBef>
                <a:buFont typeface="Arial" panose="020B0604020202020204" pitchFamily="34" charset="0"/>
                <a:buChar char="•"/>
                <a:defRPr sz="2100">
                  <a:solidFill>
                    <a:schemeClr val="tx2"/>
                  </a:solidFill>
                  <a:latin typeface="Arial" panose="020B0604020202020204" pitchFamily="34" charset="0"/>
                </a:defRPr>
              </a:lvl1pPr>
              <a:lvl2pPr marL="742950" indent="-285750" defTabSz="685800">
                <a:lnSpc>
                  <a:spcPct val="110000"/>
                </a:lnSpc>
                <a:spcBef>
                  <a:spcPts val="675"/>
                </a:spcBef>
                <a:buFont typeface="Arial" panose="020B0604020202020204" pitchFamily="34" charset="0"/>
                <a:buChar char="−"/>
                <a:defRPr>
                  <a:solidFill>
                    <a:schemeClr val="tx2"/>
                  </a:solidFill>
                  <a:latin typeface="Arial" panose="020B0604020202020204" pitchFamily="34" charset="0"/>
                </a:defRPr>
              </a:lvl2pPr>
              <a:lvl3pPr marL="1143000" indent="-228600" defTabSz="685800">
                <a:lnSpc>
                  <a:spcPct val="110000"/>
                </a:lnSpc>
                <a:spcBef>
                  <a:spcPts val="675"/>
                </a:spcBef>
                <a:buFont typeface="Arial" panose="020B0604020202020204" pitchFamily="34" charset="0"/>
                <a:buChar char="•"/>
                <a:defRPr sz="1500">
                  <a:solidFill>
                    <a:schemeClr val="tx2"/>
                  </a:solidFill>
                  <a:latin typeface="Arial" panose="020B0604020202020204" pitchFamily="34" charset="0"/>
                </a:defRPr>
              </a:lvl3pPr>
              <a:lvl4pPr marL="1600200" indent="-228600" defTabSz="68580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4pPr>
              <a:lvl5pPr marL="2057400" indent="-228600" defTabSz="68580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5pPr>
              <a:lvl6pPr marL="2514600" indent="-228600" defTabSz="68580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6pPr>
              <a:lvl7pPr marL="2971800" indent="-228600" defTabSz="68580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7pPr>
              <a:lvl8pPr marL="3429000" indent="-228600" defTabSz="68580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8pPr>
              <a:lvl9pPr marL="3886200" indent="-228600" defTabSz="68580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9pPr>
            </a:lstStyle>
            <a:p>
              <a:pPr algn="ctr" eaLnBrk="1" hangingPunct="1">
                <a:lnSpc>
                  <a:spcPct val="90000"/>
                </a:lnSpc>
                <a:spcBef>
                  <a:spcPct val="0"/>
                </a:spcBef>
                <a:buFontTx/>
                <a:buNone/>
              </a:pPr>
              <a:r>
                <a:rPr lang="en-US" altLang="ru-RU" i="0" baseline="0">
                  <a:solidFill>
                    <a:srgbClr val="FFFFFF"/>
                  </a:solidFill>
                </a:rPr>
                <a:t>INSERT SCREENSHOT HERE</a:t>
              </a:r>
            </a:p>
          </p:txBody>
        </p:sp>
        <p:grpSp>
          <p:nvGrpSpPr>
            <p:cNvPr id="20" name="Group 6">
              <a:extLst>
                <a:ext uri="{FF2B5EF4-FFF2-40B4-BE49-F238E27FC236}">
                  <a16:creationId xmlns:a16="http://schemas.microsoft.com/office/drawing/2014/main" id="{58ED2027-C3CF-496C-9F68-260F9AFD618D}"/>
                </a:ext>
              </a:extLst>
            </p:cNvPr>
            <p:cNvGrpSpPr>
              <a:grpSpLocks/>
            </p:cNvGrpSpPr>
            <p:nvPr/>
          </p:nvGrpSpPr>
          <p:grpSpPr bwMode="auto">
            <a:xfrm>
              <a:off x="2572634" y="1269563"/>
              <a:ext cx="7254424" cy="4754444"/>
              <a:chOff x="914890" y="108354"/>
              <a:chExt cx="10588913" cy="6939817"/>
            </a:xfrm>
          </p:grpSpPr>
          <p:pic>
            <p:nvPicPr>
              <p:cNvPr id="21" name="Picture 1">
                <a:hlinkClick r:id="rId4"/>
                <a:extLst>
                  <a:ext uri="{FF2B5EF4-FFF2-40B4-BE49-F238E27FC236}">
                    <a16:creationId xmlns:a16="http://schemas.microsoft.com/office/drawing/2014/main" id="{46F7D3E9-8310-4161-9178-4680D8EFC385}"/>
                  </a:ext>
                </a:extLst>
              </p:cNvPr>
              <p:cNvPicPr>
                <a:picLocks noChangeAspect="1"/>
              </p:cNvPicPr>
              <p:nvPr/>
            </p:nvPicPr>
            <p:blipFill rotWithShape="1">
              <a:blip r:embed="rId6">
                <a:extLst>
                  <a:ext uri="{28A0092B-C50C-407E-A947-70E740481C1C}">
                    <a14:useLocalDpi xmlns:a14="http://schemas.microsoft.com/office/drawing/2010/main" val="0"/>
                  </a:ext>
                </a:extLst>
              </a:blip>
              <a:srcRect l="-2303" t="-3885" r="-4592" b="-8727"/>
              <a:stretch/>
            </p:blipFill>
            <p:spPr bwMode="auto">
              <a:xfrm>
                <a:off x="914890" y="108354"/>
                <a:ext cx="10588913" cy="6939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4">
                <a:extLst>
                  <a:ext uri="{FF2B5EF4-FFF2-40B4-BE49-F238E27FC236}">
                    <a16:creationId xmlns:a16="http://schemas.microsoft.com/office/drawing/2014/main" id="{9BD170B3-BACA-4CD3-993B-AD702B9AF362}"/>
                  </a:ext>
                </a:extLst>
              </p:cNvPr>
              <p:cNvSpPr/>
              <p:nvPr/>
            </p:nvSpPr>
            <p:spPr>
              <a:xfrm>
                <a:off x="1615419" y="406324"/>
                <a:ext cx="1070817" cy="124442"/>
              </a:xfrm>
              <a:prstGeom prst="rect">
                <a:avLst/>
              </a:prstGeom>
              <a:solidFill>
                <a:srgbClr val="323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050" i="0" kern="0" baseline="0" dirty="0">
                  <a:solidFill>
                    <a:sysClr val="windowText" lastClr="000000"/>
                  </a:solidFill>
                </a:endParaRPr>
              </a:p>
            </p:txBody>
          </p:sp>
        </p:grpSp>
      </p:grpSp>
    </p:spTree>
    <p:extLst>
      <p:ext uri="{BB962C8B-B14F-4D97-AF65-F5344CB8AC3E}">
        <p14:creationId xmlns:p14="http://schemas.microsoft.com/office/powerpoint/2010/main" val="1377417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6A418C-5E33-4FA1-BC71-E7B3284EF451}"/>
              </a:ext>
            </a:extLst>
          </p:cNvPr>
          <p:cNvSpPr>
            <a:spLocks noGrp="1"/>
          </p:cNvSpPr>
          <p:nvPr>
            <p:ph type="title"/>
          </p:nvPr>
        </p:nvSpPr>
        <p:spPr/>
        <p:txBody>
          <a:bodyPr/>
          <a:lstStyle/>
          <a:p>
            <a:r>
              <a:rPr lang="en-US" altLang="ru-RU" b="1" u="sng" dirty="0">
                <a:solidFill>
                  <a:srgbClr val="0070C0"/>
                </a:solidFill>
              </a:rPr>
              <a:t>EBSCO </a:t>
            </a:r>
            <a:r>
              <a:rPr lang="ru-RU" altLang="ru-RU" b="1" u="sng" dirty="0">
                <a:solidFill>
                  <a:srgbClr val="0070C0"/>
                </a:solidFill>
              </a:rPr>
              <a:t>лицензирует </a:t>
            </a:r>
            <a:r>
              <a:rPr lang="ru-RU" altLang="ru-RU" b="1" u="sng" dirty="0" err="1" smtClean="0">
                <a:solidFill>
                  <a:srgbClr val="0070C0"/>
                </a:solidFill>
              </a:rPr>
              <a:t>следующЕе</a:t>
            </a:r>
            <a:r>
              <a:rPr lang="ru-RU" altLang="ru-RU" b="1" u="sng" dirty="0" smtClean="0">
                <a:solidFill>
                  <a:srgbClr val="0070C0"/>
                </a:solidFill>
              </a:rPr>
              <a:t> </a:t>
            </a:r>
            <a:r>
              <a:rPr lang="ru-RU" altLang="ru-RU" b="1" u="sng" dirty="0">
                <a:solidFill>
                  <a:srgbClr val="0070C0"/>
                </a:solidFill>
              </a:rPr>
              <a:t>издание из Волгограда:</a:t>
            </a:r>
            <a:endParaRPr lang="ru-RU" b="1" u="sng" dirty="0">
              <a:solidFill>
                <a:srgbClr val="0070C0"/>
              </a:solidFill>
            </a:endParaRPr>
          </a:p>
        </p:txBody>
      </p:sp>
      <p:sp>
        <p:nvSpPr>
          <p:cNvPr id="3" name="Номер слайда 2">
            <a:extLst>
              <a:ext uri="{FF2B5EF4-FFF2-40B4-BE49-F238E27FC236}">
                <a16:creationId xmlns:a16="http://schemas.microsoft.com/office/drawing/2014/main" id="{B2A2E9B7-F4E5-4161-8A31-FCD4F12B1D70}"/>
              </a:ext>
            </a:extLst>
          </p:cNvPr>
          <p:cNvSpPr>
            <a:spLocks noGrp="1"/>
          </p:cNvSpPr>
          <p:nvPr>
            <p:ph type="sldNum" sz="quarter" idx="12"/>
          </p:nvPr>
        </p:nvSpPr>
        <p:spPr/>
        <p:txBody>
          <a:bodyPr/>
          <a:lstStyle/>
          <a:p>
            <a:pPr>
              <a:defRPr/>
            </a:pPr>
            <a:fld id="{E8B3C8D9-4788-4563-AB7C-CB3F503C8341}" type="slidenum">
              <a:rPr lang="ru-RU" smtClean="0"/>
              <a:pPr>
                <a:defRPr/>
              </a:pPr>
              <a:t>29</a:t>
            </a:fld>
            <a:endParaRPr lang="ru-RU" dirty="0"/>
          </a:p>
        </p:txBody>
      </p:sp>
      <p:pic>
        <p:nvPicPr>
          <p:cNvPr id="5" name="Объект 3">
            <a:extLst>
              <a:ext uri="{FF2B5EF4-FFF2-40B4-BE49-F238E27FC236}">
                <a16:creationId xmlns:a16="http://schemas.microsoft.com/office/drawing/2014/main" id="{3C260369-C0BC-4EFE-B7B7-6A8104D9039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23" t="7795"/>
          <a:stretch/>
        </p:blipFill>
        <p:spPr>
          <a:xfrm>
            <a:off x="179512" y="1524949"/>
            <a:ext cx="8568952" cy="4483527"/>
          </a:xfrm>
          <a:ln w="38100">
            <a:solidFill>
              <a:srgbClr val="FF0000"/>
            </a:solidFill>
          </a:ln>
        </p:spPr>
      </p:pic>
    </p:spTree>
    <p:extLst>
      <p:ext uri="{BB962C8B-B14F-4D97-AF65-F5344CB8AC3E}">
        <p14:creationId xmlns:p14="http://schemas.microsoft.com/office/powerpoint/2010/main" val="1949417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9838FF36-318D-4AE3-93A4-4ED1D47728DD}"/>
              </a:ext>
            </a:extLst>
          </p:cNvPr>
          <p:cNvSpPr>
            <a:spLocks noGrp="1"/>
          </p:cNvSpPr>
          <p:nvPr>
            <p:ph type="sldNum" sz="quarter" idx="12"/>
          </p:nvPr>
        </p:nvSpPr>
        <p:spPr/>
        <p:txBody>
          <a:bodyPr/>
          <a:lstStyle/>
          <a:p>
            <a:pPr>
              <a:defRPr/>
            </a:pPr>
            <a:fld id="{E8B3C8D9-4788-4563-AB7C-CB3F503C8341}" type="slidenum">
              <a:rPr lang="ru-RU" smtClean="0"/>
              <a:pPr>
                <a:defRPr/>
              </a:pPr>
              <a:t>3</a:t>
            </a:fld>
            <a:endParaRPr lang="ru-RU" dirty="0"/>
          </a:p>
        </p:txBody>
      </p:sp>
      <p:pic>
        <p:nvPicPr>
          <p:cNvPr id="6" name="Рисунок 5">
            <a:extLst>
              <a:ext uri="{FF2B5EF4-FFF2-40B4-BE49-F238E27FC236}">
                <a16:creationId xmlns:a16="http://schemas.microsoft.com/office/drawing/2014/main" id="{8EF2F1F9-E534-42CA-B505-21D9ADCDE568}"/>
              </a:ext>
            </a:extLst>
          </p:cNvPr>
          <p:cNvPicPr>
            <a:picLocks noChangeAspect="1"/>
          </p:cNvPicPr>
          <p:nvPr/>
        </p:nvPicPr>
        <p:blipFill rotWithShape="1">
          <a:blip r:embed="rId3"/>
          <a:srcRect l="7678" t="3624" r="9045" b="6077"/>
          <a:stretch/>
        </p:blipFill>
        <p:spPr>
          <a:xfrm>
            <a:off x="122392" y="749894"/>
            <a:ext cx="8784976" cy="5358212"/>
          </a:xfrm>
          <a:prstGeom prst="rect">
            <a:avLst/>
          </a:prstGeom>
          <a:ln>
            <a:solidFill>
              <a:srgbClr val="F8F8F8"/>
            </a:solidFill>
          </a:ln>
        </p:spPr>
      </p:pic>
      <p:sp>
        <p:nvSpPr>
          <p:cNvPr id="8" name="Прямоугольник 7">
            <a:extLst>
              <a:ext uri="{FF2B5EF4-FFF2-40B4-BE49-F238E27FC236}">
                <a16:creationId xmlns:a16="http://schemas.microsoft.com/office/drawing/2014/main" id="{5BA28BD0-BA3B-4E55-96CB-8D1A1AC03AEF}"/>
              </a:ext>
            </a:extLst>
          </p:cNvPr>
          <p:cNvSpPr/>
          <p:nvPr/>
        </p:nvSpPr>
        <p:spPr>
          <a:xfrm>
            <a:off x="1994208" y="1124743"/>
            <a:ext cx="4450000" cy="975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Times New Roman" panose="02020603050405020304" pitchFamily="18" charset="0"/>
                <a:cs typeface="Times New Roman" panose="02020603050405020304" pitchFamily="18" charset="0"/>
              </a:rPr>
              <a:t>Статьи Волгоградского ГТУ в </a:t>
            </a:r>
            <a:r>
              <a:rPr lang="en-US" sz="2000" dirty="0">
                <a:latin typeface="Times New Roman" panose="02020603050405020304" pitchFamily="18" charset="0"/>
                <a:cs typeface="Times New Roman" panose="02020603050405020304" pitchFamily="18" charset="0"/>
              </a:rPr>
              <a:t>Web of Science Core Collection</a:t>
            </a:r>
            <a:r>
              <a:rPr lang="ru-RU" sz="2000" dirty="0">
                <a:latin typeface="Times New Roman" panose="02020603050405020304" pitchFamily="18" charset="0"/>
                <a:cs typeface="Times New Roman" panose="02020603050405020304" pitchFamily="18" charset="0"/>
              </a:rPr>
              <a:t> за период с 2013 по 2018 год</a:t>
            </a:r>
            <a:r>
              <a:rPr lang="en-US"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
        <p:nvSpPr>
          <p:cNvPr id="10" name="Прямоугольник 9">
            <a:extLst>
              <a:ext uri="{FF2B5EF4-FFF2-40B4-BE49-F238E27FC236}">
                <a16:creationId xmlns:a16="http://schemas.microsoft.com/office/drawing/2014/main" id="{76296324-3013-4562-86D5-D2BA35CFDE81}"/>
              </a:ext>
            </a:extLst>
          </p:cNvPr>
          <p:cNvSpPr/>
          <p:nvPr/>
        </p:nvSpPr>
        <p:spPr bwMode="auto">
          <a:xfrm>
            <a:off x="107504" y="1988840"/>
            <a:ext cx="1853376" cy="8966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a:ln>
                <a:noFill/>
              </a:ln>
              <a:solidFill>
                <a:schemeClr val="tx1"/>
              </a:solidFill>
              <a:effectLst/>
              <a:latin typeface="Times New Roman" pitchFamily="18" charset="0"/>
            </a:endParaRPr>
          </a:p>
        </p:txBody>
      </p:sp>
      <p:sp>
        <p:nvSpPr>
          <p:cNvPr id="11" name="Стрелка влево 8">
            <a:extLst>
              <a:ext uri="{FF2B5EF4-FFF2-40B4-BE49-F238E27FC236}">
                <a16:creationId xmlns:a16="http://schemas.microsoft.com/office/drawing/2014/main" id="{FCC55000-F6DF-4540-A117-4FA094F8C382}"/>
              </a:ext>
            </a:extLst>
          </p:cNvPr>
          <p:cNvSpPr/>
          <p:nvPr/>
        </p:nvSpPr>
        <p:spPr>
          <a:xfrm>
            <a:off x="1994208" y="2420888"/>
            <a:ext cx="257175" cy="242888"/>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лево 8">
            <a:extLst>
              <a:ext uri="{FF2B5EF4-FFF2-40B4-BE49-F238E27FC236}">
                <a16:creationId xmlns:a16="http://schemas.microsoft.com/office/drawing/2014/main" id="{0962C537-C0DC-4FAC-A2E7-712D2513853B}"/>
              </a:ext>
            </a:extLst>
          </p:cNvPr>
          <p:cNvSpPr/>
          <p:nvPr/>
        </p:nvSpPr>
        <p:spPr>
          <a:xfrm>
            <a:off x="1719957" y="5001171"/>
            <a:ext cx="257175" cy="242888"/>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69103E3A-7587-402F-AA26-466E13C0CB8B}"/>
              </a:ext>
            </a:extLst>
          </p:cNvPr>
          <p:cNvSpPr/>
          <p:nvPr/>
        </p:nvSpPr>
        <p:spPr bwMode="auto">
          <a:xfrm>
            <a:off x="2627784" y="5445224"/>
            <a:ext cx="45719" cy="4571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
        <p:nvSpPr>
          <p:cNvPr id="2" name="Прямоугольник 1"/>
          <p:cNvSpPr/>
          <p:nvPr/>
        </p:nvSpPr>
        <p:spPr bwMode="auto">
          <a:xfrm>
            <a:off x="154274" y="1556792"/>
            <a:ext cx="1465398" cy="36004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
        <p:nvSpPr>
          <p:cNvPr id="13" name="Стрелка влево 8">
            <a:extLst>
              <a:ext uri="{FF2B5EF4-FFF2-40B4-BE49-F238E27FC236}">
                <a16:creationId xmlns:a16="http://schemas.microsoft.com/office/drawing/2014/main" id="{7B42691A-95D3-458F-B100-2C5B6FFAC769}"/>
              </a:ext>
            </a:extLst>
          </p:cNvPr>
          <p:cNvSpPr/>
          <p:nvPr/>
        </p:nvSpPr>
        <p:spPr>
          <a:xfrm rot="10800000">
            <a:off x="7237001" y="2542332"/>
            <a:ext cx="257175" cy="242888"/>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36327D0C-3C57-4C26-88EB-58F4C5DAF95F}"/>
              </a:ext>
            </a:extLst>
          </p:cNvPr>
          <p:cNvSpPr/>
          <p:nvPr/>
        </p:nvSpPr>
        <p:spPr>
          <a:xfrm>
            <a:off x="2170665" y="4636874"/>
            <a:ext cx="1760539" cy="1174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Times New Roman" panose="02020603050405020304" pitchFamily="18" charset="0"/>
                <a:cs typeface="Times New Roman" panose="02020603050405020304" pitchFamily="18" charset="0"/>
              </a:rPr>
              <a:t>80 статей находятся в открытом доступе</a:t>
            </a:r>
          </a:p>
        </p:txBody>
      </p:sp>
      <p:sp>
        <p:nvSpPr>
          <p:cNvPr id="12" name="Прямоугольник 11">
            <a:extLst>
              <a:ext uri="{FF2B5EF4-FFF2-40B4-BE49-F238E27FC236}">
                <a16:creationId xmlns:a16="http://schemas.microsoft.com/office/drawing/2014/main" id="{5A8DCD5C-05B9-452C-A40A-1567E306DC3D}"/>
              </a:ext>
            </a:extLst>
          </p:cNvPr>
          <p:cNvSpPr/>
          <p:nvPr/>
        </p:nvSpPr>
        <p:spPr>
          <a:xfrm>
            <a:off x="4585024" y="2554824"/>
            <a:ext cx="1753136" cy="1184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Times New Roman" panose="02020603050405020304" pitchFamily="18" charset="0"/>
                <a:cs typeface="Times New Roman" panose="02020603050405020304" pitchFamily="18" charset="0"/>
              </a:rPr>
              <a:t>Самые продуктивные авторы и соавторы</a:t>
            </a:r>
          </a:p>
        </p:txBody>
      </p:sp>
      <p:pic>
        <p:nvPicPr>
          <p:cNvPr id="16" name="Рисунок 15">
            <a:extLst>
              <a:ext uri="{FF2B5EF4-FFF2-40B4-BE49-F238E27FC236}">
                <a16:creationId xmlns:a16="http://schemas.microsoft.com/office/drawing/2014/main" id="{2593B617-34BC-4D85-A4E3-D8319B2E6236}"/>
              </a:ext>
            </a:extLst>
          </p:cNvPr>
          <p:cNvPicPr>
            <a:picLocks noChangeAspect="1"/>
          </p:cNvPicPr>
          <p:nvPr/>
        </p:nvPicPr>
        <p:blipFill>
          <a:blip r:embed="rId4"/>
          <a:stretch>
            <a:fillRect/>
          </a:stretch>
        </p:blipFill>
        <p:spPr>
          <a:xfrm>
            <a:off x="4572000" y="3800895"/>
            <a:ext cx="2271585" cy="2141532"/>
          </a:xfrm>
          <a:prstGeom prst="rect">
            <a:avLst/>
          </a:prstGeom>
          <a:solidFill>
            <a:srgbClr val="FF0000"/>
          </a:solidFill>
          <a:ln w="19050">
            <a:solidFill>
              <a:srgbClr val="FF0000"/>
            </a:solidFill>
          </a:ln>
        </p:spPr>
      </p:pic>
      <p:sp>
        <p:nvSpPr>
          <p:cNvPr id="17" name="Стрелка влево 8">
            <a:extLst>
              <a:ext uri="{FF2B5EF4-FFF2-40B4-BE49-F238E27FC236}">
                <a16:creationId xmlns:a16="http://schemas.microsoft.com/office/drawing/2014/main" id="{F9FCDD8E-7D36-4AF8-8C3F-937D72467BE7}"/>
              </a:ext>
            </a:extLst>
          </p:cNvPr>
          <p:cNvSpPr/>
          <p:nvPr/>
        </p:nvSpPr>
        <p:spPr>
          <a:xfrm rot="16200000">
            <a:off x="5454449" y="3828935"/>
            <a:ext cx="257175" cy="242888"/>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CD54A266-3860-454E-92C1-F4F9EB1BE5E8}"/>
              </a:ext>
            </a:extLst>
          </p:cNvPr>
          <p:cNvSpPr/>
          <p:nvPr/>
        </p:nvSpPr>
        <p:spPr bwMode="auto">
          <a:xfrm>
            <a:off x="2673503" y="3739456"/>
            <a:ext cx="759393" cy="193600"/>
          </a:xfrm>
          <a:prstGeom prst="rect">
            <a:avLst/>
          </a:prstGeom>
          <a:solidFill>
            <a:srgbClr val="F8F8F8"/>
          </a:solidFill>
          <a:ln w="9525" cap="flat" cmpd="sng" algn="ctr">
            <a:solidFill>
              <a:srgbClr val="F8F8F8"/>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78756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DD76E91-33E9-41B4-B633-2E48CDAEBE24}"/>
              </a:ext>
            </a:extLst>
          </p:cNvPr>
          <p:cNvSpPr/>
          <p:nvPr/>
        </p:nvSpPr>
        <p:spPr bwMode="auto">
          <a:xfrm>
            <a:off x="323528" y="980728"/>
            <a:ext cx="8519328" cy="5112568"/>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r>
              <a:rPr lang="ru-RU" sz="5400" b="1" dirty="0">
                <a:solidFill>
                  <a:srgbClr val="F8F8F8"/>
                </a:solidFill>
                <a:latin typeface="+mj-lt"/>
              </a:rPr>
              <a:t>МЕДИЦИНА</a:t>
            </a:r>
            <a:endParaRPr lang="en-US" sz="5400" b="1" dirty="0">
              <a:solidFill>
                <a:srgbClr val="F8F8F8"/>
              </a:solidFill>
              <a:latin typeface="+mj-lt"/>
            </a:endParaRPr>
          </a:p>
        </p:txBody>
      </p:sp>
      <p:sp>
        <p:nvSpPr>
          <p:cNvPr id="4" name="Номер слайда 4">
            <a:extLst>
              <a:ext uri="{FF2B5EF4-FFF2-40B4-BE49-F238E27FC236}">
                <a16:creationId xmlns:a16="http://schemas.microsoft.com/office/drawing/2014/main" id="{CDAD37A9-E72E-483E-A00A-1324052450CB}"/>
              </a:ext>
            </a:extLst>
          </p:cNvPr>
          <p:cNvSpPr txBox="1">
            <a:spLocks/>
          </p:cNvSpPr>
          <p:nvPr/>
        </p:nvSpPr>
        <p:spPr>
          <a:xfrm>
            <a:off x="58388" y="6381328"/>
            <a:ext cx="530280" cy="334352"/>
          </a:xfrm>
          <a:prstGeom prst="rect">
            <a:avLst/>
          </a:prstGeom>
        </p:spPr>
        <p:txBody>
          <a:bodyPr/>
          <a:ls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defRPr/>
            </a:pPr>
            <a:fld id="{E8B3C8D9-4788-4563-AB7C-CB3F503C8341}" type="slidenum">
              <a:rPr lang="ru-RU" sz="1800" b="1" smtClean="0">
                <a:solidFill>
                  <a:schemeClr val="bg1"/>
                </a:solidFill>
                <a:latin typeface="Arial Black" pitchFamily="34" charset="0"/>
              </a:rPr>
              <a:pPr algn="ctr">
                <a:defRPr/>
              </a:pPr>
              <a:t>30</a:t>
            </a:fld>
            <a:endParaRPr lang="ru-RU" sz="1800" b="1" dirty="0">
              <a:solidFill>
                <a:schemeClr val="bg1"/>
              </a:solidFill>
              <a:latin typeface="Arial Black" pitchFamily="34" charset="0"/>
            </a:endParaRPr>
          </a:p>
        </p:txBody>
      </p:sp>
    </p:spTree>
    <p:extLst>
      <p:ext uri="{BB962C8B-B14F-4D97-AF65-F5344CB8AC3E}">
        <p14:creationId xmlns:p14="http://schemas.microsoft.com/office/powerpoint/2010/main" val="356317192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pPr>
              <a:defRPr/>
            </a:pPr>
            <a:fld id="{E8B3C8D9-4788-4563-AB7C-CB3F503C8341}" type="slidenum">
              <a:rPr lang="ru-RU" smtClean="0"/>
              <a:pPr>
                <a:defRPr/>
              </a:pPr>
              <a:t>31</a:t>
            </a:fld>
            <a:endParaRPr lang="ru-RU" dirty="0"/>
          </a:p>
        </p:txBody>
      </p:sp>
      <p:pic>
        <p:nvPicPr>
          <p:cNvPr id="15" name="Рисунок 14">
            <a:extLst>
              <a:ext uri="{FF2B5EF4-FFF2-40B4-BE49-F238E27FC236}">
                <a16:creationId xmlns:a16="http://schemas.microsoft.com/office/drawing/2014/main" id="{0214F86F-BFC8-411A-B379-A4BEADA59114}"/>
              </a:ext>
            </a:extLst>
          </p:cNvPr>
          <p:cNvPicPr>
            <a:picLocks noChangeAspect="1"/>
          </p:cNvPicPr>
          <p:nvPr/>
        </p:nvPicPr>
        <p:blipFill>
          <a:blip r:embed="rId3"/>
          <a:stretch>
            <a:fillRect/>
          </a:stretch>
        </p:blipFill>
        <p:spPr>
          <a:xfrm>
            <a:off x="5864758" y="717633"/>
            <a:ext cx="1777380" cy="402873"/>
          </a:xfrm>
          <a:prstGeom prst="rect">
            <a:avLst/>
          </a:prstGeom>
        </p:spPr>
      </p:pic>
      <p:pic>
        <p:nvPicPr>
          <p:cNvPr id="14" name="Picture 10">
            <a:extLst>
              <a:ext uri="{FF2B5EF4-FFF2-40B4-BE49-F238E27FC236}">
                <a16:creationId xmlns:a16="http://schemas.microsoft.com/office/drawing/2014/main" id="{5447A907-42C6-4493-AFD1-901437FB68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03369"/>
            <a:ext cx="4936261" cy="735747"/>
          </a:xfrm>
          <a:prstGeom prst="rect">
            <a:avLst/>
          </a:prstGeom>
        </p:spPr>
      </p:pic>
      <p:sp>
        <p:nvSpPr>
          <p:cNvPr id="17" name="Content Placeholder 4">
            <a:extLst>
              <a:ext uri="{FF2B5EF4-FFF2-40B4-BE49-F238E27FC236}">
                <a16:creationId xmlns:a16="http://schemas.microsoft.com/office/drawing/2014/main" id="{06FF5075-97F2-4C24-9218-68F243CE51DB}"/>
              </a:ext>
            </a:extLst>
          </p:cNvPr>
          <p:cNvSpPr txBox="1">
            <a:spLocks/>
          </p:cNvSpPr>
          <p:nvPr/>
        </p:nvSpPr>
        <p:spPr>
          <a:xfrm>
            <a:off x="395536" y="2060848"/>
            <a:ext cx="7920880" cy="118504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ct val="0"/>
              </a:spcBef>
              <a:buClr>
                <a:schemeClr val="accent3"/>
              </a:buClr>
              <a:buNone/>
            </a:pPr>
            <a:endParaRPr lang="en-US" sz="2000" dirty="0">
              <a:solidFill>
                <a:schemeClr val="accent6">
                  <a:lumMod val="75000"/>
                </a:schemeClr>
              </a:solidFill>
              <a:latin typeface="Times New Roman" pitchFamily="18" charset="0"/>
              <a:cs typeface="Times New Roman" panose="02020603050405020304" pitchFamily="18" charset="0"/>
            </a:endParaRPr>
          </a:p>
        </p:txBody>
      </p:sp>
      <p:grpSp>
        <p:nvGrpSpPr>
          <p:cNvPr id="18" name="Group 16">
            <a:extLst>
              <a:ext uri="{FF2B5EF4-FFF2-40B4-BE49-F238E27FC236}">
                <a16:creationId xmlns:a16="http://schemas.microsoft.com/office/drawing/2014/main" id="{CA26D901-B40B-49A7-8752-FE89C1575D2C}"/>
              </a:ext>
            </a:extLst>
          </p:cNvPr>
          <p:cNvGrpSpPr/>
          <p:nvPr/>
        </p:nvGrpSpPr>
        <p:grpSpPr>
          <a:xfrm>
            <a:off x="2000946" y="3245889"/>
            <a:ext cx="3234846" cy="2759927"/>
            <a:chOff x="-1420491" y="1962482"/>
            <a:chExt cx="5669539" cy="4655641"/>
          </a:xfrm>
        </p:grpSpPr>
        <p:pic>
          <p:nvPicPr>
            <p:cNvPr id="21" name="Picture 8" descr="Diabetes Care">
              <a:extLst>
                <a:ext uri="{FF2B5EF4-FFF2-40B4-BE49-F238E27FC236}">
                  <a16:creationId xmlns:a16="http://schemas.microsoft.com/office/drawing/2014/main" id="{A17E5906-22FB-48E2-8FF7-2F8C6B492A01}"/>
                </a:ext>
              </a:extLst>
            </p:cNvPr>
            <p:cNvPicPr>
              <a:picLocks noChangeAspect="1" noChangeArrowheads="1"/>
            </p:cNvPicPr>
            <p:nvPr/>
          </p:nvPicPr>
          <p:blipFill rotWithShape="1">
            <a:blip r:embed="rId5" cstate="print"/>
            <a:srcRect l="5654" t="2586" r="5850" b="10264"/>
            <a:stretch/>
          </p:blipFill>
          <p:spPr bwMode="auto">
            <a:xfrm>
              <a:off x="1338436" y="1962482"/>
              <a:ext cx="2910612" cy="3582927"/>
            </a:xfrm>
            <a:prstGeom prst="rect">
              <a:avLst/>
            </a:prstGeom>
            <a:noFill/>
            <a:ln w="12700">
              <a:solidFill>
                <a:srgbClr val="D9D9D9"/>
              </a:solidFill>
              <a:miter lim="800000"/>
              <a:headEnd/>
              <a:tailEnd/>
            </a:ln>
            <a:effectLst/>
          </p:spPr>
        </p:pic>
        <p:pic>
          <p:nvPicPr>
            <p:cNvPr id="23" name="Picture 6" descr="ASurgeon">
              <a:extLst>
                <a:ext uri="{FF2B5EF4-FFF2-40B4-BE49-F238E27FC236}">
                  <a16:creationId xmlns:a16="http://schemas.microsoft.com/office/drawing/2014/main" id="{FAEAEC87-CDDE-4896-AA31-50485B258D56}"/>
                </a:ext>
              </a:extLst>
            </p:cNvPr>
            <p:cNvPicPr>
              <a:picLocks noChangeAspect="1" noChangeArrowheads="1"/>
            </p:cNvPicPr>
            <p:nvPr/>
          </p:nvPicPr>
          <p:blipFill rotWithShape="1">
            <a:blip r:embed="rId6" cstate="print"/>
            <a:srcRect l="7538" t="2551" r="8583" b="7314"/>
            <a:stretch/>
          </p:blipFill>
          <p:spPr bwMode="auto">
            <a:xfrm>
              <a:off x="-1420491" y="3035194"/>
              <a:ext cx="2667413" cy="3582929"/>
            </a:xfrm>
            <a:prstGeom prst="rect">
              <a:avLst/>
            </a:prstGeom>
            <a:noFill/>
            <a:ln w="12700">
              <a:solidFill>
                <a:srgbClr val="D9D9D9"/>
              </a:solidFill>
              <a:miter lim="800000"/>
              <a:headEnd/>
              <a:tailEnd/>
            </a:ln>
            <a:effectLst/>
          </p:spPr>
        </p:pic>
      </p:grpSp>
      <p:sp>
        <p:nvSpPr>
          <p:cNvPr id="24" name="Content Placeholder 4">
            <a:extLst>
              <a:ext uri="{FF2B5EF4-FFF2-40B4-BE49-F238E27FC236}">
                <a16:creationId xmlns:a16="http://schemas.microsoft.com/office/drawing/2014/main" id="{807B1D14-2A6A-43EB-A11A-D010E8BDE7E3}"/>
              </a:ext>
            </a:extLst>
          </p:cNvPr>
          <p:cNvSpPr txBox="1">
            <a:spLocks/>
          </p:cNvSpPr>
          <p:nvPr/>
        </p:nvSpPr>
        <p:spPr>
          <a:xfrm>
            <a:off x="179513" y="1484786"/>
            <a:ext cx="6657742" cy="226378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ct val="0"/>
              </a:spcBef>
              <a:buClr>
                <a:schemeClr val="accent3"/>
              </a:buClr>
            </a:pPr>
            <a:endParaRPr lang="en-US" sz="2000" dirty="0">
              <a:solidFill>
                <a:schemeClr val="accent6">
                  <a:lumMod val="75000"/>
                </a:schemeClr>
              </a:solidFill>
              <a:latin typeface="Times New Roman" pitchFamily="18" charset="0"/>
              <a:cs typeface="Times New Roman" panose="02020603050405020304" pitchFamily="18" charset="0"/>
            </a:endParaRPr>
          </a:p>
        </p:txBody>
      </p:sp>
      <p:pic>
        <p:nvPicPr>
          <p:cNvPr id="25" name="Picture 20" descr="Adv Nutr Current Issue Cover">
            <a:hlinkClick r:id="rId7" tooltip="&quot;Advances in Nutrition&quot;"/>
            <a:extLst>
              <a:ext uri="{FF2B5EF4-FFF2-40B4-BE49-F238E27FC236}">
                <a16:creationId xmlns:a16="http://schemas.microsoft.com/office/drawing/2014/main" id="{5CB1225B-4180-49C4-A6E3-C1EDF3BA2E87}"/>
              </a:ext>
            </a:extLst>
          </p:cNvPr>
          <p:cNvPicPr/>
          <p:nvPr/>
        </p:nvPicPr>
        <p:blipFill rotWithShape="1">
          <a:blip r:embed="rId8">
            <a:extLst>
              <a:ext uri="{28A0092B-C50C-407E-A947-70E740481C1C}">
                <a14:useLocalDpi xmlns:a14="http://schemas.microsoft.com/office/drawing/2010/main" val="0"/>
              </a:ext>
            </a:extLst>
          </a:blip>
          <a:srcRect t="3293"/>
          <a:stretch/>
        </p:blipFill>
        <p:spPr bwMode="auto">
          <a:xfrm>
            <a:off x="6606638" y="1299052"/>
            <a:ext cx="2070999" cy="3219248"/>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pic>
        <p:nvPicPr>
          <p:cNvPr id="26" name="Picture 3" descr="AFamilyPhysician">
            <a:extLst>
              <a:ext uri="{FF2B5EF4-FFF2-40B4-BE49-F238E27FC236}">
                <a16:creationId xmlns:a16="http://schemas.microsoft.com/office/drawing/2014/main" id="{F252CE3C-E0CA-4F94-AC8F-04D530DE1094}"/>
              </a:ext>
            </a:extLst>
          </p:cNvPr>
          <p:cNvPicPr>
            <a:picLocks noChangeAspect="1" noChangeArrowheads="1"/>
          </p:cNvPicPr>
          <p:nvPr/>
        </p:nvPicPr>
        <p:blipFill rotWithShape="1">
          <a:blip r:embed="rId9" cstate="print"/>
          <a:srcRect l="5184" t="3095" r="4527" b="4562"/>
          <a:stretch/>
        </p:blipFill>
        <p:spPr bwMode="auto">
          <a:xfrm>
            <a:off x="136888" y="3316857"/>
            <a:ext cx="1775955" cy="2495496"/>
          </a:xfrm>
          <a:prstGeom prst="rect">
            <a:avLst/>
          </a:prstGeom>
          <a:noFill/>
          <a:ln w="12700">
            <a:solidFill>
              <a:srgbClr val="D9D9D9"/>
            </a:solidFill>
            <a:miter lim="800000"/>
            <a:headEnd/>
            <a:tailEnd/>
          </a:ln>
          <a:effectLst/>
        </p:spPr>
      </p:pic>
      <p:pic>
        <p:nvPicPr>
          <p:cNvPr id="28" name="Picture 5" descr="AnnalsInternalMedicine">
            <a:extLst>
              <a:ext uri="{FF2B5EF4-FFF2-40B4-BE49-F238E27FC236}">
                <a16:creationId xmlns:a16="http://schemas.microsoft.com/office/drawing/2014/main" id="{95ED9F86-84CC-4386-AE5A-B9E51BE87EB6}"/>
              </a:ext>
            </a:extLst>
          </p:cNvPr>
          <p:cNvPicPr>
            <a:picLocks noChangeAspect="1" noChangeArrowheads="1"/>
          </p:cNvPicPr>
          <p:nvPr/>
        </p:nvPicPr>
        <p:blipFill rotWithShape="1">
          <a:blip r:embed="rId10" cstate="print"/>
          <a:srcRect l="6956" t="3799" r="8110" b="7588"/>
          <a:stretch/>
        </p:blipFill>
        <p:spPr bwMode="auto">
          <a:xfrm>
            <a:off x="5295134" y="3820576"/>
            <a:ext cx="1561295" cy="2124008"/>
          </a:xfrm>
          <a:prstGeom prst="rect">
            <a:avLst/>
          </a:prstGeom>
          <a:noFill/>
          <a:ln w="12700">
            <a:solidFill>
              <a:srgbClr val="D9D9D9"/>
            </a:solidFill>
            <a:miter lim="800000"/>
            <a:headEnd/>
            <a:tailEnd/>
          </a:ln>
          <a:effectLst/>
        </p:spPr>
      </p:pic>
      <p:sp>
        <p:nvSpPr>
          <p:cNvPr id="2" name="Прямоугольник 1"/>
          <p:cNvSpPr/>
          <p:nvPr/>
        </p:nvSpPr>
        <p:spPr>
          <a:xfrm>
            <a:off x="251521" y="1374700"/>
            <a:ext cx="6264696" cy="1938992"/>
          </a:xfrm>
          <a:prstGeom prst="rect">
            <a:avLst/>
          </a:prstGeom>
        </p:spPr>
        <p:txBody>
          <a:bodyPr wrap="square">
            <a:spAutoFit/>
          </a:bodyPr>
          <a:lstStyle/>
          <a:p>
            <a:r>
              <a:rPr lang="ru-RU" dirty="0">
                <a:solidFill>
                  <a:schemeClr val="accent6">
                    <a:lumMod val="75000"/>
                  </a:schemeClr>
                </a:solidFill>
                <a:cs typeface="Times New Roman" panose="02020603050405020304" pitchFamily="18" charset="0"/>
              </a:rPr>
              <a:t>содержит обширную информацию по медицине, уходу за больными, стоматологии, ветеринарии, психологии, биомедицине, биоинженерии, фармацевтике, доклиническим исследованиям </a:t>
            </a:r>
          </a:p>
        </p:txBody>
      </p:sp>
    </p:spTree>
    <p:extLst>
      <p:ext uri="{BB962C8B-B14F-4D97-AF65-F5344CB8AC3E}">
        <p14:creationId xmlns:p14="http://schemas.microsoft.com/office/powerpoint/2010/main" val="3975913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pPr>
              <a:defRPr/>
            </a:pPr>
            <a:fld id="{E8B3C8D9-4788-4563-AB7C-CB3F503C8341}" type="slidenum">
              <a:rPr lang="ru-RU" smtClean="0"/>
              <a:pPr>
                <a:defRPr/>
              </a:pPr>
              <a:t>32</a:t>
            </a:fld>
            <a:endParaRPr lang="ru-RU" dirty="0"/>
          </a:p>
        </p:txBody>
      </p:sp>
      <p:sp>
        <p:nvSpPr>
          <p:cNvPr id="17" name="Content Placeholder 4">
            <a:extLst>
              <a:ext uri="{FF2B5EF4-FFF2-40B4-BE49-F238E27FC236}">
                <a16:creationId xmlns:a16="http://schemas.microsoft.com/office/drawing/2014/main" id="{06FF5075-97F2-4C24-9218-68F243CE51DB}"/>
              </a:ext>
            </a:extLst>
          </p:cNvPr>
          <p:cNvSpPr txBox="1">
            <a:spLocks/>
          </p:cNvSpPr>
          <p:nvPr/>
        </p:nvSpPr>
        <p:spPr>
          <a:xfrm>
            <a:off x="395536" y="2060848"/>
            <a:ext cx="7920880" cy="118504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ct val="0"/>
              </a:spcBef>
              <a:buClr>
                <a:schemeClr val="accent3"/>
              </a:buClr>
              <a:buNone/>
            </a:pPr>
            <a:endParaRPr lang="en-US" sz="2000" dirty="0">
              <a:solidFill>
                <a:schemeClr val="accent6">
                  <a:lumMod val="75000"/>
                </a:schemeClr>
              </a:solidFill>
              <a:latin typeface="Times New Roman" pitchFamily="18" charset="0"/>
              <a:cs typeface="Times New Roman" panose="02020603050405020304" pitchFamily="18" charset="0"/>
            </a:endParaRPr>
          </a:p>
        </p:txBody>
      </p:sp>
      <p:sp>
        <p:nvSpPr>
          <p:cNvPr id="13" name="Title 3">
            <a:extLst>
              <a:ext uri="{FF2B5EF4-FFF2-40B4-BE49-F238E27FC236}">
                <a16:creationId xmlns:a16="http://schemas.microsoft.com/office/drawing/2014/main" id="{C89EC4CF-39E5-408D-8993-B0A3C3F34849}"/>
              </a:ext>
            </a:extLst>
          </p:cNvPr>
          <p:cNvSpPr txBox="1">
            <a:spLocks/>
          </p:cNvSpPr>
          <p:nvPr/>
        </p:nvSpPr>
        <p:spPr bwMode="auto">
          <a:xfrm>
            <a:off x="179513" y="620688"/>
            <a:ext cx="8712968" cy="1080120"/>
          </a:xfrm>
          <a:prstGeom prst="rect">
            <a:avLst/>
          </a:prstGeom>
          <a:solidFill>
            <a:schemeClr val="accent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182880" rIns="91440" bIns="45720" numCol="1" anchor="ctr" anchorCtr="0" compatLnSpc="1">
            <a:prstTxWarp prst="textNoShape">
              <a:avLst/>
            </a:prstTxWarp>
            <a:noAutofit/>
          </a:bodyPr>
          <a:lstStyle>
            <a:lvl1pPr algn="l" rtl="0" eaLnBrk="0" fontAlgn="base" hangingPunct="0">
              <a:spcBef>
                <a:spcPct val="0"/>
              </a:spcBef>
              <a:spcAft>
                <a:spcPct val="0"/>
              </a:spcAft>
              <a:defRPr sz="2800" b="0" cap="all" baseline="0">
                <a:solidFill>
                  <a:schemeClr val="tx2"/>
                </a:solidFill>
                <a:latin typeface="+mn-lt"/>
                <a:ea typeface="+mj-ea"/>
                <a:cs typeface="+mj-cs"/>
              </a:defRPr>
            </a:lvl1pPr>
            <a:lvl2pPr algn="l" rtl="0" eaLnBrk="0" fontAlgn="base" hangingPunct="0">
              <a:spcBef>
                <a:spcPct val="0"/>
              </a:spcBef>
              <a:spcAft>
                <a:spcPct val="0"/>
              </a:spcAft>
              <a:defRPr sz="4400">
                <a:solidFill>
                  <a:schemeClr val="bg1"/>
                </a:solidFill>
                <a:latin typeface="Arial Narrow" pitchFamily="34" charset="0"/>
              </a:defRPr>
            </a:lvl2pPr>
            <a:lvl3pPr algn="l" rtl="0" eaLnBrk="0" fontAlgn="base" hangingPunct="0">
              <a:spcBef>
                <a:spcPct val="0"/>
              </a:spcBef>
              <a:spcAft>
                <a:spcPct val="0"/>
              </a:spcAft>
              <a:defRPr sz="4400">
                <a:solidFill>
                  <a:schemeClr val="bg1"/>
                </a:solidFill>
                <a:latin typeface="Arial Narrow" pitchFamily="34" charset="0"/>
              </a:defRPr>
            </a:lvl3pPr>
            <a:lvl4pPr algn="l" rtl="0" eaLnBrk="0" fontAlgn="base" hangingPunct="0">
              <a:spcBef>
                <a:spcPct val="0"/>
              </a:spcBef>
              <a:spcAft>
                <a:spcPct val="0"/>
              </a:spcAft>
              <a:defRPr sz="4400">
                <a:solidFill>
                  <a:schemeClr val="bg1"/>
                </a:solidFill>
                <a:latin typeface="Arial Narrow" pitchFamily="34" charset="0"/>
              </a:defRPr>
            </a:lvl4pPr>
            <a:lvl5pPr algn="l" rtl="0" eaLnBrk="0" fontAlgn="base" hangingPunct="0">
              <a:spcBef>
                <a:spcPct val="0"/>
              </a:spcBef>
              <a:spcAft>
                <a:spcPct val="0"/>
              </a:spcAft>
              <a:defRPr sz="4400">
                <a:solidFill>
                  <a:schemeClr val="bg1"/>
                </a:solidFill>
                <a:latin typeface="Arial Narrow" pitchFamily="34"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a:lstStyle>
          <a:p>
            <a:pPr algn="ctr"/>
            <a:r>
              <a:rPr lang="ru-RU" sz="2400" kern="0" dirty="0">
                <a:solidFill>
                  <a:schemeClr val="bg1"/>
                </a:solidFill>
                <a:effectLst>
                  <a:outerShdw blurRad="38100" dist="38100" dir="2700000" algn="tl">
                    <a:srgbClr val="000000">
                      <a:alpha val="43137"/>
                    </a:srgbClr>
                  </a:outerShdw>
                </a:effectLst>
              </a:rPr>
              <a:t>Примеры полнотекстовых журналов в </a:t>
            </a:r>
            <a:r>
              <a:rPr lang="en-US" sz="2400" i="1" kern="0" dirty="0">
                <a:solidFill>
                  <a:schemeClr val="bg1"/>
                </a:solidFill>
                <a:effectLst>
                  <a:outerShdw blurRad="38100" dist="38100" dir="2700000" algn="tl">
                    <a:srgbClr val="000000">
                      <a:alpha val="43137"/>
                    </a:srgbClr>
                  </a:outerShdw>
                </a:effectLst>
              </a:rPr>
              <a:t>MEDLINE Complete </a:t>
            </a:r>
            <a:br>
              <a:rPr lang="en-US" sz="2400" i="1" kern="0" dirty="0">
                <a:solidFill>
                  <a:schemeClr val="bg1"/>
                </a:solidFill>
                <a:effectLst>
                  <a:outerShdw blurRad="38100" dist="38100" dir="2700000" algn="tl">
                    <a:srgbClr val="000000">
                      <a:alpha val="43137"/>
                    </a:srgbClr>
                  </a:outerShdw>
                </a:effectLst>
              </a:rPr>
            </a:br>
            <a:r>
              <a:rPr lang="ru-RU" sz="2400" i="1" kern="0" dirty="0">
                <a:solidFill>
                  <a:schemeClr val="bg1"/>
                </a:solidFill>
                <a:effectLst>
                  <a:outerShdw blurRad="38100" dist="38100" dir="2700000" algn="tl">
                    <a:srgbClr val="000000">
                      <a:alpha val="43137"/>
                    </a:srgbClr>
                  </a:outerShdw>
                </a:effectLst>
              </a:rPr>
              <a:t>БЕЗ эмбарго</a:t>
            </a:r>
            <a:r>
              <a:rPr lang="en-US" sz="2400" kern="0" dirty="0">
                <a:solidFill>
                  <a:schemeClr val="bg1"/>
                </a:solidFill>
                <a:effectLst>
                  <a:outerShdw blurRad="38100" dist="38100" dir="2700000" algn="tl">
                    <a:srgbClr val="000000">
                      <a:alpha val="43137"/>
                    </a:srgbClr>
                  </a:outerShdw>
                </a:effectLst>
              </a:rPr>
              <a:t/>
            </a:r>
            <a:br>
              <a:rPr lang="en-US" sz="2400" kern="0" dirty="0">
                <a:solidFill>
                  <a:schemeClr val="bg1"/>
                </a:solidFill>
                <a:effectLst>
                  <a:outerShdw blurRad="38100" dist="38100" dir="2700000" algn="tl">
                    <a:srgbClr val="000000">
                      <a:alpha val="43137"/>
                    </a:srgbClr>
                  </a:outerShdw>
                </a:effectLst>
              </a:rPr>
            </a:br>
            <a:endParaRPr lang="en-US" sz="2400" kern="0" dirty="0">
              <a:solidFill>
                <a:schemeClr val="bg1"/>
              </a:solidFill>
              <a:effectLst>
                <a:outerShdw blurRad="38100" dist="38100" dir="2700000" algn="tl">
                  <a:srgbClr val="000000">
                    <a:alpha val="43137"/>
                  </a:srgbClr>
                </a:outerShdw>
              </a:effectLst>
            </a:endParaRPr>
          </a:p>
        </p:txBody>
      </p:sp>
      <p:pic>
        <p:nvPicPr>
          <p:cNvPr id="16" name="Picture 11">
            <a:extLst>
              <a:ext uri="{FF2B5EF4-FFF2-40B4-BE49-F238E27FC236}">
                <a16:creationId xmlns:a16="http://schemas.microsoft.com/office/drawing/2014/main" id="{54192739-F7A3-4A6C-B832-D4414486EC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26" r="3226" b="4569"/>
          <a:stretch/>
        </p:blipFill>
        <p:spPr>
          <a:xfrm>
            <a:off x="179513" y="1772816"/>
            <a:ext cx="8856983" cy="4397582"/>
          </a:xfrm>
          <a:prstGeom prst="rect">
            <a:avLst/>
          </a:prstGeom>
        </p:spPr>
      </p:pic>
      <p:pic>
        <p:nvPicPr>
          <p:cNvPr id="19" name="Picture 27" descr="J. Nutr. Current Issue Cover">
            <a:hlinkClick r:id="rId4" tooltip="&quot;The Journal of Nutrition&quot;"/>
            <a:extLst>
              <a:ext uri="{FF2B5EF4-FFF2-40B4-BE49-F238E27FC236}">
                <a16:creationId xmlns:a16="http://schemas.microsoft.com/office/drawing/2014/main" id="{14B24B3B-25B4-4729-931D-46BAFB0173E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44787" y="1781448"/>
            <a:ext cx="2482617" cy="3712464"/>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pic>
        <p:nvPicPr>
          <p:cNvPr id="20" name="Picture 27" descr="JFamilyPractice_">
            <a:extLst>
              <a:ext uri="{FF2B5EF4-FFF2-40B4-BE49-F238E27FC236}">
                <a16:creationId xmlns:a16="http://schemas.microsoft.com/office/drawing/2014/main" id="{236B0AFA-FFF5-4C3F-BBBD-6370120CC17D}"/>
              </a:ext>
            </a:extLst>
          </p:cNvPr>
          <p:cNvPicPr>
            <a:picLocks noChangeAspect="1" noChangeArrowheads="1"/>
          </p:cNvPicPr>
          <p:nvPr/>
        </p:nvPicPr>
        <p:blipFill rotWithShape="1">
          <a:blip r:embed="rId6" cstate="print"/>
          <a:srcRect l="8519" t="2973" r="4316" b="3652"/>
          <a:stretch/>
        </p:blipFill>
        <p:spPr bwMode="auto">
          <a:xfrm>
            <a:off x="2844121" y="1781448"/>
            <a:ext cx="2606391" cy="3712464"/>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pic>
        <p:nvPicPr>
          <p:cNvPr id="22" name="Picture 3" descr="JNuclearMedicine">
            <a:extLst>
              <a:ext uri="{FF2B5EF4-FFF2-40B4-BE49-F238E27FC236}">
                <a16:creationId xmlns:a16="http://schemas.microsoft.com/office/drawing/2014/main" id="{05B7A4E4-20CD-40FF-8575-3B96E91492F8}"/>
              </a:ext>
            </a:extLst>
          </p:cNvPr>
          <p:cNvPicPr>
            <a:picLocks noChangeAspect="1" noChangeArrowheads="1"/>
          </p:cNvPicPr>
          <p:nvPr/>
        </p:nvPicPr>
        <p:blipFill rotWithShape="1">
          <a:blip r:embed="rId7" cstate="print"/>
          <a:srcRect l="6035" t="4162" r="8529" b="4678"/>
          <a:stretch/>
        </p:blipFill>
        <p:spPr bwMode="auto">
          <a:xfrm>
            <a:off x="5561408" y="1781448"/>
            <a:ext cx="2783523" cy="3712464"/>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pic>
        <p:nvPicPr>
          <p:cNvPr id="29" name="Picture 10" descr="JClinicalOncology_">
            <a:extLst>
              <a:ext uri="{FF2B5EF4-FFF2-40B4-BE49-F238E27FC236}">
                <a16:creationId xmlns:a16="http://schemas.microsoft.com/office/drawing/2014/main" id="{975A55E9-360B-4972-BD4C-B21444C55B2D}"/>
              </a:ext>
            </a:extLst>
          </p:cNvPr>
          <p:cNvPicPr>
            <a:picLocks noChangeAspect="1" noChangeArrowheads="1"/>
          </p:cNvPicPr>
          <p:nvPr/>
        </p:nvPicPr>
        <p:blipFill rotWithShape="1">
          <a:blip r:embed="rId8" cstate="print"/>
          <a:srcRect l="6268" t="3449" r="7467" b="25669"/>
          <a:stretch/>
        </p:blipFill>
        <p:spPr bwMode="auto">
          <a:xfrm>
            <a:off x="1606250" y="2924944"/>
            <a:ext cx="2711959" cy="3209701"/>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pic>
        <p:nvPicPr>
          <p:cNvPr id="30" name="Picture 2" descr="JExperimentalHematology">
            <a:extLst>
              <a:ext uri="{FF2B5EF4-FFF2-40B4-BE49-F238E27FC236}">
                <a16:creationId xmlns:a16="http://schemas.microsoft.com/office/drawing/2014/main" id="{476A44B7-F262-41E7-B36B-D4077CC70C9E}"/>
              </a:ext>
            </a:extLst>
          </p:cNvPr>
          <p:cNvPicPr>
            <a:picLocks noChangeAspect="1" noChangeArrowheads="1"/>
          </p:cNvPicPr>
          <p:nvPr/>
        </p:nvPicPr>
        <p:blipFill rotWithShape="1">
          <a:blip r:embed="rId9" cstate="print"/>
          <a:srcRect l="8487" t="3230" r="9003" b="28074"/>
          <a:stretch/>
        </p:blipFill>
        <p:spPr bwMode="auto">
          <a:xfrm>
            <a:off x="4716016" y="2916574"/>
            <a:ext cx="2711959" cy="3218071"/>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011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DD76E91-33E9-41B4-B633-2E48CDAEBE24}"/>
              </a:ext>
            </a:extLst>
          </p:cNvPr>
          <p:cNvSpPr/>
          <p:nvPr/>
        </p:nvSpPr>
        <p:spPr bwMode="auto">
          <a:xfrm>
            <a:off x="312336" y="872716"/>
            <a:ext cx="8519328" cy="5112568"/>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r>
              <a:rPr lang="ru-RU" sz="6000" b="1" dirty="0">
                <a:solidFill>
                  <a:srgbClr val="F8F8F8"/>
                </a:solidFill>
                <a:latin typeface="+mj-lt"/>
              </a:rPr>
              <a:t>ХИМИЯ</a:t>
            </a:r>
            <a:endParaRPr lang="en-US" sz="6000" b="1" dirty="0">
              <a:solidFill>
                <a:srgbClr val="F8F8F8"/>
              </a:solidFill>
              <a:latin typeface="+mj-lt"/>
            </a:endParaRPr>
          </a:p>
        </p:txBody>
      </p:sp>
      <p:sp>
        <p:nvSpPr>
          <p:cNvPr id="4" name="Номер слайда 4">
            <a:extLst>
              <a:ext uri="{FF2B5EF4-FFF2-40B4-BE49-F238E27FC236}">
                <a16:creationId xmlns:a16="http://schemas.microsoft.com/office/drawing/2014/main" id="{A20A1F90-FA47-4CDE-974B-E9E373B4D49D}"/>
              </a:ext>
            </a:extLst>
          </p:cNvPr>
          <p:cNvSpPr txBox="1">
            <a:spLocks/>
          </p:cNvSpPr>
          <p:nvPr/>
        </p:nvSpPr>
        <p:spPr>
          <a:xfrm>
            <a:off x="47196" y="6381328"/>
            <a:ext cx="530280" cy="334352"/>
          </a:xfrm>
          <a:prstGeom prst="rect">
            <a:avLst/>
          </a:prstGeom>
        </p:spPr>
        <p:txBody>
          <a:bodyPr/>
          <a:ls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defRPr/>
            </a:pPr>
            <a:fld id="{E8B3C8D9-4788-4563-AB7C-CB3F503C8341}" type="slidenum">
              <a:rPr lang="ru-RU" sz="1800" b="1">
                <a:solidFill>
                  <a:schemeClr val="bg1"/>
                </a:solidFill>
                <a:latin typeface="Arial Black" pitchFamily="34" charset="0"/>
              </a:rPr>
              <a:pPr algn="ctr">
                <a:defRPr/>
              </a:pPr>
              <a:t>33</a:t>
            </a:fld>
            <a:endParaRPr lang="ru-RU" sz="1800" b="1" dirty="0">
              <a:solidFill>
                <a:schemeClr val="bg1"/>
              </a:solidFill>
              <a:latin typeface="Arial Black" pitchFamily="34" charset="0"/>
            </a:endParaRPr>
          </a:p>
        </p:txBody>
      </p:sp>
    </p:spTree>
    <p:extLst>
      <p:ext uri="{BB962C8B-B14F-4D97-AF65-F5344CB8AC3E}">
        <p14:creationId xmlns:p14="http://schemas.microsoft.com/office/powerpoint/2010/main" val="123641661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95536" y="606100"/>
            <a:ext cx="8568952" cy="637718"/>
          </a:xfrm>
        </p:spPr>
        <p:txBody>
          <a:bodyPr/>
          <a:lstStyle/>
          <a:p>
            <a:r>
              <a:rPr lang="ru-RU" b="1" u="sng" dirty="0">
                <a:solidFill>
                  <a:srgbClr val="0070C0"/>
                </a:solidFill>
              </a:rPr>
              <a:t>Тематические ресурсы</a:t>
            </a:r>
            <a:endParaRPr lang="ru-RU" dirty="0"/>
          </a:p>
        </p:txBody>
      </p:sp>
      <p:sp>
        <p:nvSpPr>
          <p:cNvPr id="8" name="Номер слайда 7"/>
          <p:cNvSpPr>
            <a:spLocks noGrp="1"/>
          </p:cNvSpPr>
          <p:nvPr>
            <p:ph type="sldNum" sz="quarter" idx="12"/>
          </p:nvPr>
        </p:nvSpPr>
        <p:spPr/>
        <p:txBody>
          <a:bodyPr/>
          <a:lstStyle/>
          <a:p>
            <a:pPr>
              <a:defRPr/>
            </a:pPr>
            <a:r>
              <a:rPr lang="ru-RU" dirty="0"/>
              <a:t>34</a:t>
            </a:r>
          </a:p>
        </p:txBody>
      </p:sp>
      <p:sp>
        <p:nvSpPr>
          <p:cNvPr id="2" name="Прямоугольник 1"/>
          <p:cNvSpPr/>
          <p:nvPr/>
        </p:nvSpPr>
        <p:spPr>
          <a:xfrm>
            <a:off x="251520" y="2924944"/>
            <a:ext cx="4536504" cy="3046988"/>
          </a:xfrm>
          <a:prstGeom prst="rect">
            <a:avLst/>
          </a:prstGeom>
        </p:spPr>
        <p:txBody>
          <a:bodyPr wrap="square">
            <a:spAutoFit/>
          </a:bodyPr>
          <a:lstStyle/>
          <a:p>
            <a:r>
              <a:rPr lang="ru-RU" altLang="ru-RU" b="1" dirty="0">
                <a:solidFill>
                  <a:schemeClr val="accent6">
                    <a:lumMod val="75000"/>
                  </a:schemeClr>
                </a:solidFill>
                <a:cs typeface="Times New Roman" panose="02020603050405020304" pitchFamily="18" charset="0"/>
              </a:rPr>
              <a:t>Предметные области:</a:t>
            </a:r>
          </a:p>
          <a:p>
            <a:pPr marL="342900" indent="-342900">
              <a:buClr>
                <a:schemeClr val="accent3"/>
              </a:buClr>
              <a:buFont typeface="Arial" panose="020B0604020202020204" pitchFamily="34" charset="0"/>
              <a:buChar char="•"/>
            </a:pPr>
            <a:r>
              <a:rPr lang="ru-RU" dirty="0">
                <a:solidFill>
                  <a:schemeClr val="accent6">
                    <a:lumMod val="75000"/>
                  </a:schemeClr>
                </a:solidFill>
                <a:cs typeface="Times New Roman" panose="02020603050405020304" pitchFamily="18" charset="0"/>
              </a:rPr>
              <a:t>Химия </a:t>
            </a:r>
          </a:p>
          <a:p>
            <a:pPr marL="342900" indent="-342900">
              <a:buClr>
                <a:schemeClr val="accent3"/>
              </a:buClr>
              <a:buFont typeface="Arial" panose="020B0604020202020204" pitchFamily="34" charset="0"/>
              <a:buChar char="•"/>
            </a:pPr>
            <a:r>
              <a:rPr lang="ru-RU" dirty="0">
                <a:solidFill>
                  <a:schemeClr val="accent6">
                    <a:lumMod val="75000"/>
                  </a:schemeClr>
                </a:solidFill>
                <a:cs typeface="Times New Roman" panose="02020603050405020304" pitchFamily="18" charset="0"/>
              </a:rPr>
              <a:t>Материаловедение</a:t>
            </a:r>
          </a:p>
          <a:p>
            <a:pPr marL="342900" indent="-342900">
              <a:buClr>
                <a:schemeClr val="accent3"/>
              </a:buClr>
              <a:buFont typeface="Arial" panose="020B0604020202020204" pitchFamily="34" charset="0"/>
              <a:buChar char="•"/>
            </a:pPr>
            <a:r>
              <a:rPr lang="ru-RU" dirty="0">
                <a:solidFill>
                  <a:schemeClr val="accent6">
                    <a:lumMod val="75000"/>
                  </a:schemeClr>
                </a:solidFill>
                <a:cs typeface="Times New Roman" panose="02020603050405020304" pitchFamily="18" charset="0"/>
              </a:rPr>
              <a:t>Биохимия и биомедицина Химическая технология</a:t>
            </a:r>
          </a:p>
          <a:p>
            <a:pPr marL="342900" indent="-342900">
              <a:buClr>
                <a:schemeClr val="accent3"/>
              </a:buClr>
              <a:buFont typeface="Arial" panose="020B0604020202020204" pitchFamily="34" charset="0"/>
              <a:buChar char="•"/>
            </a:pPr>
            <a:r>
              <a:rPr lang="ru-RU" dirty="0">
                <a:solidFill>
                  <a:schemeClr val="accent6">
                    <a:lumMod val="75000"/>
                  </a:schemeClr>
                </a:solidFill>
                <a:cs typeface="Times New Roman" panose="02020603050405020304" pitchFamily="18" charset="0"/>
              </a:rPr>
              <a:t>Физика</a:t>
            </a:r>
          </a:p>
          <a:p>
            <a:pPr marL="342900" indent="-342900">
              <a:buClr>
                <a:schemeClr val="accent3"/>
              </a:buClr>
              <a:buFont typeface="Arial" panose="020B0604020202020204" pitchFamily="34" charset="0"/>
              <a:buChar char="•"/>
            </a:pPr>
            <a:r>
              <a:rPr lang="ru-RU" dirty="0">
                <a:solidFill>
                  <a:schemeClr val="accent6">
                    <a:lumMod val="75000"/>
                  </a:schemeClr>
                </a:solidFill>
                <a:cs typeface="Times New Roman" panose="02020603050405020304" pitchFamily="18" charset="0"/>
              </a:rPr>
              <a:t>Геология</a:t>
            </a:r>
          </a:p>
          <a:p>
            <a:pPr marL="342900" indent="-342900">
              <a:buClr>
                <a:schemeClr val="accent3"/>
              </a:buClr>
              <a:buFont typeface="Arial" panose="020B0604020202020204" pitchFamily="34" charset="0"/>
              <a:buChar char="•"/>
            </a:pPr>
            <a:r>
              <a:rPr lang="ru-RU" dirty="0">
                <a:solidFill>
                  <a:schemeClr val="accent6">
                    <a:lumMod val="75000"/>
                  </a:schemeClr>
                </a:solidFill>
                <a:cs typeface="Times New Roman" panose="02020603050405020304" pitchFamily="18" charset="0"/>
              </a:rPr>
              <a:t>Металлургия </a:t>
            </a:r>
          </a:p>
        </p:txBody>
      </p:sp>
      <p:pic>
        <p:nvPicPr>
          <p:cNvPr id="12" name="Picture 2" descr="ACS Publi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27871"/>
            <a:ext cx="3571875" cy="676276"/>
          </a:xfrm>
          <a:prstGeom prst="rect">
            <a:avLst/>
          </a:prstGeom>
          <a:noFill/>
          <a:extLst>
            <a:ext uri="{909E8E84-426E-40DD-AFC4-6F175D3DCCD1}">
              <a14:hiddenFill xmlns:a14="http://schemas.microsoft.com/office/drawing/2010/main">
                <a:solidFill>
                  <a:srgbClr val="FFFFFF"/>
                </a:solidFill>
              </a14:hiddenFill>
            </a:ext>
          </a:extLst>
        </p:spPr>
      </p:pic>
      <p:pic>
        <p:nvPicPr>
          <p:cNvPr id="16" name="Объект 4"/>
          <p:cNvPicPr>
            <a:picLocks noGrp="1" noChangeAspect="1"/>
          </p:cNvPicPr>
          <p:nvPr>
            <p:ph idx="1"/>
          </p:nvPr>
        </p:nvPicPr>
        <p:blipFill rotWithShape="1">
          <a:blip r:embed="rId4"/>
          <a:srcRect l="43305" t="23807" r="1614" b="4773"/>
          <a:stretch/>
        </p:blipFill>
        <p:spPr>
          <a:xfrm>
            <a:off x="4129110" y="2484884"/>
            <a:ext cx="4889701" cy="3566314"/>
          </a:xfrm>
          <a:prstGeom prst="rect">
            <a:avLst/>
          </a:prstGeom>
        </p:spPr>
      </p:pic>
      <p:pic>
        <p:nvPicPr>
          <p:cNvPr id="17" name="Рисунок 16">
            <a:extLst>
              <a:ext uri="{FF2B5EF4-FFF2-40B4-BE49-F238E27FC236}">
                <a16:creationId xmlns:a16="http://schemas.microsoft.com/office/drawing/2014/main" id="{F4CCACFD-DDFE-45AC-89F8-F35772410ACB}"/>
              </a:ext>
            </a:extLst>
          </p:cNvPr>
          <p:cNvPicPr>
            <a:picLocks noChangeAspect="1"/>
          </p:cNvPicPr>
          <p:nvPr/>
        </p:nvPicPr>
        <p:blipFill rotWithShape="1">
          <a:blip r:embed="rId5"/>
          <a:srcRect r="76480" b="88806"/>
          <a:stretch/>
        </p:blipFill>
        <p:spPr>
          <a:xfrm>
            <a:off x="193418" y="1297619"/>
            <a:ext cx="5256584" cy="1407295"/>
          </a:xfrm>
          <a:prstGeom prst="rect">
            <a:avLst/>
          </a:prstGeom>
          <a:ln w="38100">
            <a:solidFill>
              <a:schemeClr val="accent6">
                <a:lumMod val="75000"/>
              </a:schemeClr>
            </a:solidFill>
          </a:ln>
        </p:spPr>
      </p:pic>
    </p:spTree>
    <p:extLst>
      <p:ext uri="{BB962C8B-B14F-4D97-AF65-F5344CB8AC3E}">
        <p14:creationId xmlns:p14="http://schemas.microsoft.com/office/powerpoint/2010/main" val="2091166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590035"/>
            <a:ext cx="8833852" cy="734668"/>
          </a:xfrm>
        </p:spPr>
        <p:txBody>
          <a:bodyPr/>
          <a:lstStyle/>
          <a:p>
            <a:r>
              <a:rPr lang="ru-RU" b="1" dirty="0"/>
              <a:t>   по молекулярной формуле</a:t>
            </a:r>
            <a:endParaRPr lang="ru-RU" dirty="0"/>
          </a:p>
        </p:txBody>
      </p:sp>
      <p:sp>
        <p:nvSpPr>
          <p:cNvPr id="8" name="Номер слайда 7"/>
          <p:cNvSpPr>
            <a:spLocks noGrp="1"/>
          </p:cNvSpPr>
          <p:nvPr>
            <p:ph type="sldNum" sz="quarter" idx="12"/>
          </p:nvPr>
        </p:nvSpPr>
        <p:spPr/>
        <p:txBody>
          <a:bodyPr/>
          <a:lstStyle/>
          <a:p>
            <a:pPr>
              <a:defRPr/>
            </a:pPr>
            <a:r>
              <a:rPr lang="ru-RU" dirty="0"/>
              <a:t>35</a:t>
            </a:r>
          </a:p>
        </p:txBody>
      </p:sp>
      <p:sp>
        <p:nvSpPr>
          <p:cNvPr id="13" name="Стрелка вправо 18">
            <a:extLst>
              <a:ext uri="{FF2B5EF4-FFF2-40B4-BE49-F238E27FC236}">
                <a16:creationId xmlns:a16="http://schemas.microsoft.com/office/drawing/2014/main" id="{37B4FAAC-FC6F-4DB3-AFA6-F4788BCB1B8B}"/>
              </a:ext>
            </a:extLst>
          </p:cNvPr>
          <p:cNvSpPr/>
          <p:nvPr/>
        </p:nvSpPr>
        <p:spPr bwMode="auto">
          <a:xfrm flipV="1">
            <a:off x="257247" y="2477950"/>
            <a:ext cx="186541" cy="158962"/>
          </a:xfrm>
          <a:prstGeom prst="rightArrow">
            <a:avLst>
              <a:gd name="adj1" fmla="val 50001"/>
              <a:gd name="adj2" fmla="val 57559"/>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a:t>
            </a:r>
            <a:endParaRPr kumimoji="0" lang="ru-RU" sz="2400" b="0" i="0" u="none" strike="noStrike" cap="none" normalizeH="0" baseline="0" dirty="0">
              <a:ln>
                <a:noFill/>
              </a:ln>
              <a:solidFill>
                <a:schemeClr val="tx1"/>
              </a:solidFill>
              <a:effectLst/>
              <a:latin typeface="Times New Roman" pitchFamily="18" charset="0"/>
            </a:endParaRPr>
          </a:p>
        </p:txBody>
      </p:sp>
      <p:pic>
        <p:nvPicPr>
          <p:cNvPr id="11" name="Объект 3">
            <a:extLst>
              <a:ext uri="{FF2B5EF4-FFF2-40B4-BE49-F238E27FC236}">
                <a16:creationId xmlns:a16="http://schemas.microsoft.com/office/drawing/2014/main" id="{B1244948-63CE-40D0-9FD1-E5C9D1FD82CD}"/>
              </a:ext>
            </a:extLst>
          </p:cNvPr>
          <p:cNvPicPr>
            <a:picLocks noGrp="1" noChangeAspect="1"/>
          </p:cNvPicPr>
          <p:nvPr>
            <p:ph idx="1"/>
          </p:nvPr>
        </p:nvPicPr>
        <p:blipFill rotWithShape="1">
          <a:blip r:embed="rId3"/>
          <a:srcRect t="14988"/>
          <a:stretch/>
        </p:blipFill>
        <p:spPr>
          <a:xfrm>
            <a:off x="130636" y="1484784"/>
            <a:ext cx="9034987" cy="4320480"/>
          </a:xfrm>
          <a:prstGeom prst="rect">
            <a:avLst/>
          </a:prstGeom>
        </p:spPr>
      </p:pic>
      <p:sp>
        <p:nvSpPr>
          <p:cNvPr id="12" name="Прямоугольник 11">
            <a:extLst>
              <a:ext uri="{FF2B5EF4-FFF2-40B4-BE49-F238E27FC236}">
                <a16:creationId xmlns:a16="http://schemas.microsoft.com/office/drawing/2014/main" id="{D1854755-4652-43AC-BCFF-86B1318EA006}"/>
              </a:ext>
            </a:extLst>
          </p:cNvPr>
          <p:cNvSpPr/>
          <p:nvPr/>
        </p:nvSpPr>
        <p:spPr bwMode="auto">
          <a:xfrm>
            <a:off x="1547664" y="1844825"/>
            <a:ext cx="2448272" cy="288032"/>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pic>
        <p:nvPicPr>
          <p:cNvPr id="10" name="Рисунок 9">
            <a:extLst>
              <a:ext uri="{FF2B5EF4-FFF2-40B4-BE49-F238E27FC236}">
                <a16:creationId xmlns:a16="http://schemas.microsoft.com/office/drawing/2014/main" id="{F4CCACFD-DDFE-45AC-89F8-F35772410ACB}"/>
              </a:ext>
            </a:extLst>
          </p:cNvPr>
          <p:cNvPicPr>
            <a:picLocks noChangeAspect="1"/>
          </p:cNvPicPr>
          <p:nvPr/>
        </p:nvPicPr>
        <p:blipFill rotWithShape="1">
          <a:blip r:embed="rId4"/>
          <a:srcRect r="76480" b="88806"/>
          <a:stretch/>
        </p:blipFill>
        <p:spPr>
          <a:xfrm>
            <a:off x="5580112" y="559439"/>
            <a:ext cx="3456384" cy="925345"/>
          </a:xfrm>
          <a:prstGeom prst="rect">
            <a:avLst/>
          </a:prstGeom>
          <a:ln w="38100">
            <a:solidFill>
              <a:schemeClr val="accent6">
                <a:lumMod val="75000"/>
              </a:schemeClr>
            </a:solidFill>
          </a:ln>
        </p:spPr>
      </p:pic>
    </p:spTree>
    <p:extLst>
      <p:ext uri="{BB962C8B-B14F-4D97-AF65-F5344CB8AC3E}">
        <p14:creationId xmlns:p14="http://schemas.microsoft.com/office/powerpoint/2010/main" val="3817539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20184" y="606100"/>
            <a:ext cx="8744304" cy="806676"/>
          </a:xfrm>
        </p:spPr>
        <p:txBody>
          <a:bodyPr/>
          <a:lstStyle/>
          <a:p>
            <a:r>
              <a:rPr lang="ru-RU" b="1" dirty="0"/>
              <a:t>Информация коммерческих фирм по данному химическому веществу</a:t>
            </a:r>
          </a:p>
        </p:txBody>
      </p:sp>
      <p:sp>
        <p:nvSpPr>
          <p:cNvPr id="8" name="Номер слайда 7"/>
          <p:cNvSpPr>
            <a:spLocks noGrp="1"/>
          </p:cNvSpPr>
          <p:nvPr>
            <p:ph type="sldNum" sz="quarter" idx="12"/>
          </p:nvPr>
        </p:nvSpPr>
        <p:spPr/>
        <p:txBody>
          <a:bodyPr/>
          <a:lstStyle/>
          <a:p>
            <a:pPr>
              <a:defRPr/>
            </a:pPr>
            <a:r>
              <a:rPr lang="ru-RU" dirty="0"/>
              <a:t>36</a:t>
            </a:r>
          </a:p>
        </p:txBody>
      </p:sp>
      <p:pic>
        <p:nvPicPr>
          <p:cNvPr id="10" name="Объект 3">
            <a:extLst>
              <a:ext uri="{FF2B5EF4-FFF2-40B4-BE49-F238E27FC236}">
                <a16:creationId xmlns:a16="http://schemas.microsoft.com/office/drawing/2014/main" id="{39E9771E-1E62-42F9-9948-0772DA4140B2}"/>
              </a:ext>
            </a:extLst>
          </p:cNvPr>
          <p:cNvPicPr>
            <a:picLocks noGrp="1" noChangeAspect="1"/>
          </p:cNvPicPr>
          <p:nvPr>
            <p:ph idx="1"/>
          </p:nvPr>
        </p:nvPicPr>
        <p:blipFill>
          <a:blip r:embed="rId3"/>
          <a:stretch>
            <a:fillRect/>
          </a:stretch>
        </p:blipFill>
        <p:spPr>
          <a:xfrm>
            <a:off x="220184" y="1412776"/>
            <a:ext cx="8770100" cy="4340851"/>
          </a:xfrm>
          <a:prstGeom prst="rect">
            <a:avLst/>
          </a:prstGeom>
        </p:spPr>
      </p:pic>
    </p:spTree>
    <p:extLst>
      <p:ext uri="{BB962C8B-B14F-4D97-AF65-F5344CB8AC3E}">
        <p14:creationId xmlns:p14="http://schemas.microsoft.com/office/powerpoint/2010/main" val="4180124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47634" y="606100"/>
            <a:ext cx="8816854" cy="662660"/>
          </a:xfrm>
        </p:spPr>
        <p:txBody>
          <a:bodyPr/>
          <a:lstStyle/>
          <a:p>
            <a:r>
              <a:rPr lang="ru-RU" b="1" dirty="0"/>
              <a:t>Поиск публикаций, посвященных данному химическому веществу</a:t>
            </a:r>
          </a:p>
        </p:txBody>
      </p:sp>
      <p:sp>
        <p:nvSpPr>
          <p:cNvPr id="8" name="Номер слайда 7"/>
          <p:cNvSpPr>
            <a:spLocks noGrp="1"/>
          </p:cNvSpPr>
          <p:nvPr>
            <p:ph type="sldNum" sz="quarter" idx="12"/>
          </p:nvPr>
        </p:nvSpPr>
        <p:spPr>
          <a:xfrm>
            <a:off x="35496" y="6381328"/>
            <a:ext cx="576064" cy="313184"/>
          </a:xfrm>
        </p:spPr>
        <p:txBody>
          <a:bodyPr/>
          <a:lstStyle/>
          <a:p>
            <a:pPr>
              <a:defRPr/>
            </a:pPr>
            <a:r>
              <a:rPr lang="ru-RU" dirty="0"/>
              <a:t>37</a:t>
            </a:r>
          </a:p>
          <a:p>
            <a:pPr>
              <a:defRPr/>
            </a:pPr>
            <a:endParaRPr lang="ru-RU" dirty="0"/>
          </a:p>
        </p:txBody>
      </p:sp>
      <p:pic>
        <p:nvPicPr>
          <p:cNvPr id="10" name="Объект 3">
            <a:extLst>
              <a:ext uri="{FF2B5EF4-FFF2-40B4-BE49-F238E27FC236}">
                <a16:creationId xmlns:a16="http://schemas.microsoft.com/office/drawing/2014/main" id="{0BAD64F6-BA27-4608-8600-63A0DD954538}"/>
              </a:ext>
            </a:extLst>
          </p:cNvPr>
          <p:cNvPicPr>
            <a:picLocks noGrp="1" noChangeAspect="1"/>
          </p:cNvPicPr>
          <p:nvPr>
            <p:ph idx="1"/>
          </p:nvPr>
        </p:nvPicPr>
        <p:blipFill rotWithShape="1">
          <a:blip r:embed="rId3"/>
          <a:srcRect l="424" t="16548"/>
          <a:stretch/>
        </p:blipFill>
        <p:spPr>
          <a:xfrm>
            <a:off x="292868" y="1412776"/>
            <a:ext cx="8248501" cy="3888432"/>
          </a:xfrm>
          <a:prstGeom prst="rect">
            <a:avLst/>
          </a:prstGeom>
        </p:spPr>
      </p:pic>
      <p:pic>
        <p:nvPicPr>
          <p:cNvPr id="12" name="Рисунок 11">
            <a:extLst>
              <a:ext uri="{FF2B5EF4-FFF2-40B4-BE49-F238E27FC236}">
                <a16:creationId xmlns:a16="http://schemas.microsoft.com/office/drawing/2014/main" id="{A0D51FF8-58D4-453E-86BB-95B9DEDD9BE7}"/>
              </a:ext>
            </a:extLst>
          </p:cNvPr>
          <p:cNvPicPr>
            <a:picLocks noChangeAspect="1"/>
          </p:cNvPicPr>
          <p:nvPr/>
        </p:nvPicPr>
        <p:blipFill>
          <a:blip r:embed="rId4"/>
          <a:stretch>
            <a:fillRect/>
          </a:stretch>
        </p:blipFill>
        <p:spPr>
          <a:xfrm>
            <a:off x="147634" y="3527089"/>
            <a:ext cx="8588603" cy="2350183"/>
          </a:xfrm>
          <a:prstGeom prst="rect">
            <a:avLst/>
          </a:prstGeom>
          <a:ln w="38100">
            <a:solidFill>
              <a:srgbClr val="FF0000"/>
            </a:solidFill>
          </a:ln>
        </p:spPr>
      </p:pic>
      <p:sp>
        <p:nvSpPr>
          <p:cNvPr id="14" name="Стрелка вправо 18">
            <a:extLst>
              <a:ext uri="{FF2B5EF4-FFF2-40B4-BE49-F238E27FC236}">
                <a16:creationId xmlns:a16="http://schemas.microsoft.com/office/drawing/2014/main" id="{B3A12752-BD95-4E6C-A5DA-1ABCF66031B3}"/>
              </a:ext>
            </a:extLst>
          </p:cNvPr>
          <p:cNvSpPr/>
          <p:nvPr/>
        </p:nvSpPr>
        <p:spPr bwMode="auto">
          <a:xfrm rot="5400000" flipV="1">
            <a:off x="3478091" y="2151515"/>
            <a:ext cx="186541" cy="158962"/>
          </a:xfrm>
          <a:prstGeom prst="rightArrow">
            <a:avLst>
              <a:gd name="adj1" fmla="val 50001"/>
              <a:gd name="adj2" fmla="val 57559"/>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a:ln>
                <a:noFill/>
              </a:ln>
              <a:solidFill>
                <a:schemeClr val="tx1"/>
              </a:solidFill>
              <a:effectLst/>
              <a:latin typeface="Times New Roman" pitchFamily="18" charset="0"/>
            </a:endParaRPr>
          </a:p>
        </p:txBody>
      </p:sp>
      <p:sp>
        <p:nvSpPr>
          <p:cNvPr id="11" name="Стрелка вправо 18">
            <a:extLst>
              <a:ext uri="{FF2B5EF4-FFF2-40B4-BE49-F238E27FC236}">
                <a16:creationId xmlns:a16="http://schemas.microsoft.com/office/drawing/2014/main" id="{77ADA6C7-73CC-4AE8-90DB-02A0188A03CD}"/>
              </a:ext>
            </a:extLst>
          </p:cNvPr>
          <p:cNvSpPr/>
          <p:nvPr/>
        </p:nvSpPr>
        <p:spPr bwMode="auto">
          <a:xfrm rot="5400000" flipV="1">
            <a:off x="3664329" y="3508981"/>
            <a:ext cx="186541" cy="158962"/>
          </a:xfrm>
          <a:prstGeom prst="rightArrow">
            <a:avLst>
              <a:gd name="adj1" fmla="val 50001"/>
              <a:gd name="adj2" fmla="val 57559"/>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66666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95536" y="606100"/>
            <a:ext cx="8568952" cy="637718"/>
          </a:xfrm>
        </p:spPr>
        <p:txBody>
          <a:bodyPr/>
          <a:lstStyle/>
          <a:p>
            <a:r>
              <a:rPr lang="ru-RU" b="1" dirty="0"/>
              <a:t>переход на полный текст публикации</a:t>
            </a:r>
          </a:p>
        </p:txBody>
      </p:sp>
      <p:sp>
        <p:nvSpPr>
          <p:cNvPr id="8" name="Номер слайда 7"/>
          <p:cNvSpPr>
            <a:spLocks noGrp="1"/>
          </p:cNvSpPr>
          <p:nvPr>
            <p:ph type="sldNum" sz="quarter" idx="12"/>
          </p:nvPr>
        </p:nvSpPr>
        <p:spPr/>
        <p:txBody>
          <a:bodyPr/>
          <a:lstStyle/>
          <a:p>
            <a:pPr>
              <a:defRPr/>
            </a:pPr>
            <a:r>
              <a:rPr lang="ru-RU" dirty="0"/>
              <a:t>38</a:t>
            </a:r>
          </a:p>
          <a:p>
            <a:pPr>
              <a:defRPr/>
            </a:pPr>
            <a:endParaRPr lang="ru-RU" dirty="0"/>
          </a:p>
        </p:txBody>
      </p:sp>
      <p:pic>
        <p:nvPicPr>
          <p:cNvPr id="13" name="Рисунок 12">
            <a:extLst>
              <a:ext uri="{FF2B5EF4-FFF2-40B4-BE49-F238E27FC236}">
                <a16:creationId xmlns:a16="http://schemas.microsoft.com/office/drawing/2014/main" id="{917517E5-405B-4DAD-AD79-EAC32F82477E}"/>
              </a:ext>
            </a:extLst>
          </p:cNvPr>
          <p:cNvPicPr>
            <a:picLocks noChangeAspect="1"/>
          </p:cNvPicPr>
          <p:nvPr/>
        </p:nvPicPr>
        <p:blipFill>
          <a:blip r:embed="rId3"/>
          <a:stretch>
            <a:fillRect/>
          </a:stretch>
        </p:blipFill>
        <p:spPr>
          <a:xfrm>
            <a:off x="237602" y="1243818"/>
            <a:ext cx="8741307" cy="4916984"/>
          </a:xfrm>
          <a:prstGeom prst="rect">
            <a:avLst/>
          </a:prstGeom>
        </p:spPr>
      </p:pic>
      <p:pic>
        <p:nvPicPr>
          <p:cNvPr id="6" name="Рисунок 5"/>
          <p:cNvPicPr>
            <a:picLocks noChangeAspect="1"/>
          </p:cNvPicPr>
          <p:nvPr/>
        </p:nvPicPr>
        <p:blipFill>
          <a:blip r:embed="rId4"/>
          <a:stretch>
            <a:fillRect/>
          </a:stretch>
        </p:blipFill>
        <p:spPr>
          <a:xfrm>
            <a:off x="7077909" y="648985"/>
            <a:ext cx="1901000" cy="486476"/>
          </a:xfrm>
          <a:prstGeom prst="rect">
            <a:avLst/>
          </a:prstGeom>
        </p:spPr>
      </p:pic>
    </p:spTree>
    <p:extLst>
      <p:ext uri="{BB962C8B-B14F-4D97-AF65-F5344CB8AC3E}">
        <p14:creationId xmlns:p14="http://schemas.microsoft.com/office/powerpoint/2010/main" val="1520277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95536" y="606100"/>
            <a:ext cx="8568952" cy="637718"/>
          </a:xfrm>
        </p:spPr>
        <p:txBody>
          <a:bodyPr/>
          <a:lstStyle/>
          <a:p>
            <a:r>
              <a:rPr lang="ru-RU" b="1" u="sng" dirty="0">
                <a:solidFill>
                  <a:srgbClr val="0070C0"/>
                </a:solidFill>
              </a:rPr>
              <a:t>Тематические ресурсы</a:t>
            </a:r>
            <a:endParaRPr lang="ru-RU" dirty="0"/>
          </a:p>
        </p:txBody>
      </p:sp>
      <p:sp>
        <p:nvSpPr>
          <p:cNvPr id="8" name="Номер слайда 7"/>
          <p:cNvSpPr>
            <a:spLocks noGrp="1"/>
          </p:cNvSpPr>
          <p:nvPr>
            <p:ph type="sldNum" sz="quarter" idx="12"/>
          </p:nvPr>
        </p:nvSpPr>
        <p:spPr>
          <a:xfrm>
            <a:off x="1854" y="6386572"/>
            <a:ext cx="576064" cy="313184"/>
          </a:xfrm>
        </p:spPr>
        <p:txBody>
          <a:bodyPr/>
          <a:lstStyle/>
          <a:p>
            <a:pPr>
              <a:defRPr/>
            </a:pPr>
            <a:r>
              <a:rPr lang="ru-RU" dirty="0"/>
              <a:t>39</a:t>
            </a:r>
          </a:p>
        </p:txBody>
      </p:sp>
      <p:pic>
        <p:nvPicPr>
          <p:cNvPr id="11" name="Рисунок 10"/>
          <p:cNvPicPr>
            <a:picLocks noChangeAspect="1"/>
          </p:cNvPicPr>
          <p:nvPr/>
        </p:nvPicPr>
        <p:blipFill rotWithShape="1">
          <a:blip r:embed="rId3"/>
          <a:srcRect l="453" t="22889" r="49344" b="8861"/>
          <a:stretch/>
        </p:blipFill>
        <p:spPr>
          <a:xfrm>
            <a:off x="289886" y="1234757"/>
            <a:ext cx="6912768" cy="4836342"/>
          </a:xfrm>
          <a:prstGeom prst="rect">
            <a:avLst/>
          </a:prstGeom>
        </p:spPr>
      </p:pic>
      <p:pic>
        <p:nvPicPr>
          <p:cNvPr id="12" name="Рисунок 11"/>
          <p:cNvPicPr>
            <a:picLocks noChangeAspect="1"/>
          </p:cNvPicPr>
          <p:nvPr/>
        </p:nvPicPr>
        <p:blipFill rotWithShape="1">
          <a:blip r:embed="rId3"/>
          <a:srcRect r="61015" b="77500"/>
          <a:stretch/>
        </p:blipFill>
        <p:spPr>
          <a:xfrm>
            <a:off x="4329673" y="4508809"/>
            <a:ext cx="4814327" cy="1562967"/>
          </a:xfrm>
          <a:prstGeom prst="rect">
            <a:avLst/>
          </a:prstGeom>
          <a:ln w="38100">
            <a:solidFill>
              <a:srgbClr val="FF0000"/>
            </a:solidFill>
          </a:ln>
        </p:spPr>
      </p:pic>
    </p:spTree>
    <p:extLst>
      <p:ext uri="{BB962C8B-B14F-4D97-AF65-F5344CB8AC3E}">
        <p14:creationId xmlns:p14="http://schemas.microsoft.com/office/powerpoint/2010/main" val="211275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F2D13DE1-0089-43E2-AFA7-3B9B5FB4541D}"/>
              </a:ext>
            </a:extLst>
          </p:cNvPr>
          <p:cNvSpPr>
            <a:spLocks noGrp="1"/>
          </p:cNvSpPr>
          <p:nvPr>
            <p:ph type="sldNum" sz="quarter" idx="12"/>
          </p:nvPr>
        </p:nvSpPr>
        <p:spPr/>
        <p:txBody>
          <a:bodyPr/>
          <a:lstStyle/>
          <a:p>
            <a:pPr>
              <a:defRPr/>
            </a:pPr>
            <a:fld id="{E8B3C8D9-4788-4563-AB7C-CB3F503C8341}" type="slidenum">
              <a:rPr lang="ru-RU" smtClean="0"/>
              <a:pPr>
                <a:defRPr/>
              </a:pPr>
              <a:t>4</a:t>
            </a:fld>
            <a:endParaRPr lang="ru-RU" dirty="0"/>
          </a:p>
        </p:txBody>
      </p:sp>
      <p:pic>
        <p:nvPicPr>
          <p:cNvPr id="6" name="Рисунок 5">
            <a:extLst>
              <a:ext uri="{FF2B5EF4-FFF2-40B4-BE49-F238E27FC236}">
                <a16:creationId xmlns:a16="http://schemas.microsoft.com/office/drawing/2014/main" id="{86D5F5B3-9C23-41EC-BD97-6F6DC3B8581A}"/>
              </a:ext>
            </a:extLst>
          </p:cNvPr>
          <p:cNvPicPr>
            <a:picLocks noChangeAspect="1"/>
          </p:cNvPicPr>
          <p:nvPr/>
        </p:nvPicPr>
        <p:blipFill rotWithShape="1">
          <a:blip r:embed="rId3"/>
          <a:srcRect l="7378" t="4851" r="7572" b="14300"/>
          <a:stretch/>
        </p:blipFill>
        <p:spPr>
          <a:xfrm>
            <a:off x="179512" y="654440"/>
            <a:ext cx="8826880" cy="4719929"/>
          </a:xfrm>
          <a:prstGeom prst="rect">
            <a:avLst/>
          </a:prstGeom>
          <a:solidFill>
            <a:srgbClr val="FF0000"/>
          </a:solidFill>
        </p:spPr>
      </p:pic>
      <p:pic>
        <p:nvPicPr>
          <p:cNvPr id="7" name="Рисунок 6">
            <a:extLst>
              <a:ext uri="{FF2B5EF4-FFF2-40B4-BE49-F238E27FC236}">
                <a16:creationId xmlns:a16="http://schemas.microsoft.com/office/drawing/2014/main" id="{BD718227-AB7F-40D4-BD8C-CF154544577B}"/>
              </a:ext>
            </a:extLst>
          </p:cNvPr>
          <p:cNvPicPr>
            <a:picLocks noChangeAspect="1"/>
          </p:cNvPicPr>
          <p:nvPr/>
        </p:nvPicPr>
        <p:blipFill>
          <a:blip r:embed="rId4"/>
          <a:stretch>
            <a:fillRect/>
          </a:stretch>
        </p:blipFill>
        <p:spPr>
          <a:xfrm>
            <a:off x="2645037" y="1412776"/>
            <a:ext cx="6137427" cy="4608512"/>
          </a:xfrm>
          <a:prstGeom prst="rect">
            <a:avLst/>
          </a:prstGeom>
          <a:ln w="19050">
            <a:solidFill>
              <a:srgbClr val="FF0000"/>
            </a:solidFill>
          </a:ln>
        </p:spPr>
      </p:pic>
      <p:sp>
        <p:nvSpPr>
          <p:cNvPr id="9" name="Прямоугольник 8">
            <a:extLst>
              <a:ext uri="{FF2B5EF4-FFF2-40B4-BE49-F238E27FC236}">
                <a16:creationId xmlns:a16="http://schemas.microsoft.com/office/drawing/2014/main" id="{42260B0A-C780-462D-A52B-623C1F26B0C9}"/>
              </a:ext>
            </a:extLst>
          </p:cNvPr>
          <p:cNvSpPr/>
          <p:nvPr/>
        </p:nvSpPr>
        <p:spPr>
          <a:xfrm>
            <a:off x="3203486" y="4149726"/>
            <a:ext cx="17281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latin typeface="Times New Roman" panose="02020603050405020304" pitchFamily="18" charset="0"/>
                <a:cs typeface="Times New Roman" panose="02020603050405020304" pitchFamily="18" charset="0"/>
              </a:rPr>
              <a:t>Отчет по цитированию</a:t>
            </a:r>
          </a:p>
        </p:txBody>
      </p:sp>
      <p:sp>
        <p:nvSpPr>
          <p:cNvPr id="10" name="Стрелка влево 8">
            <a:extLst>
              <a:ext uri="{FF2B5EF4-FFF2-40B4-BE49-F238E27FC236}">
                <a16:creationId xmlns:a16="http://schemas.microsoft.com/office/drawing/2014/main" id="{CB5DA7F5-5D70-42A5-A077-595D8271199E}"/>
              </a:ext>
            </a:extLst>
          </p:cNvPr>
          <p:cNvSpPr/>
          <p:nvPr/>
        </p:nvSpPr>
        <p:spPr>
          <a:xfrm rot="10800000">
            <a:off x="2857069" y="4335780"/>
            <a:ext cx="257175" cy="242888"/>
          </a:xfrm>
          <a:prstGeom prst="lef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bwMode="auto">
          <a:xfrm>
            <a:off x="251520" y="1412776"/>
            <a:ext cx="1661136" cy="373971"/>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100583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95536" y="606100"/>
            <a:ext cx="8568952" cy="637718"/>
          </a:xfrm>
        </p:spPr>
        <p:txBody>
          <a:bodyPr/>
          <a:lstStyle/>
          <a:p>
            <a:r>
              <a:rPr lang="ru-RU" b="1" u="sng" dirty="0">
                <a:solidFill>
                  <a:srgbClr val="0070C0"/>
                </a:solidFill>
              </a:rPr>
              <a:t>Тематические ресурсы</a:t>
            </a:r>
            <a:endParaRPr lang="ru-RU" dirty="0"/>
          </a:p>
        </p:txBody>
      </p:sp>
      <p:sp>
        <p:nvSpPr>
          <p:cNvPr id="8" name="Номер слайда 7"/>
          <p:cNvSpPr>
            <a:spLocks noGrp="1"/>
          </p:cNvSpPr>
          <p:nvPr>
            <p:ph type="sldNum" sz="quarter" idx="12"/>
          </p:nvPr>
        </p:nvSpPr>
        <p:spPr/>
        <p:txBody>
          <a:bodyPr/>
          <a:lstStyle/>
          <a:p>
            <a:pPr>
              <a:defRPr/>
            </a:pPr>
            <a:r>
              <a:rPr lang="ru-RU" dirty="0"/>
              <a:t>40</a:t>
            </a:r>
          </a:p>
        </p:txBody>
      </p:sp>
      <p:pic>
        <p:nvPicPr>
          <p:cNvPr id="1026" name="Picture 2" descr="ACS Publi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27871"/>
            <a:ext cx="3571875" cy="676276"/>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rotWithShape="1">
          <a:blip r:embed="rId4"/>
          <a:srcRect r="75501" b="88623"/>
          <a:stretch/>
        </p:blipFill>
        <p:spPr>
          <a:xfrm>
            <a:off x="179512" y="1243818"/>
            <a:ext cx="3044455" cy="795259"/>
          </a:xfrm>
          <a:prstGeom prst="rect">
            <a:avLst/>
          </a:prstGeom>
          <a:ln w="38100">
            <a:solidFill>
              <a:srgbClr val="FF0000"/>
            </a:solidFill>
          </a:ln>
        </p:spPr>
      </p:pic>
      <p:pic>
        <p:nvPicPr>
          <p:cNvPr id="9" name="Рисунок 8"/>
          <p:cNvPicPr>
            <a:picLocks noChangeAspect="1"/>
          </p:cNvPicPr>
          <p:nvPr/>
        </p:nvPicPr>
        <p:blipFill rotWithShape="1">
          <a:blip r:embed="rId5"/>
          <a:srcRect l="-1117" t="17295" r="1"/>
          <a:stretch/>
        </p:blipFill>
        <p:spPr>
          <a:xfrm>
            <a:off x="35496" y="2041511"/>
            <a:ext cx="8493779" cy="3907769"/>
          </a:xfrm>
          <a:prstGeom prst="rect">
            <a:avLst/>
          </a:prstGeom>
        </p:spPr>
      </p:pic>
      <p:pic>
        <p:nvPicPr>
          <p:cNvPr id="10" name="Рисунок 9"/>
          <p:cNvPicPr>
            <a:picLocks noChangeAspect="1"/>
          </p:cNvPicPr>
          <p:nvPr/>
        </p:nvPicPr>
        <p:blipFill>
          <a:blip r:embed="rId6"/>
          <a:stretch>
            <a:fillRect/>
          </a:stretch>
        </p:blipFill>
        <p:spPr>
          <a:xfrm>
            <a:off x="4283968" y="1400479"/>
            <a:ext cx="3210983" cy="1521394"/>
          </a:xfrm>
          <a:prstGeom prst="rect">
            <a:avLst/>
          </a:prstGeom>
          <a:ln w="38100">
            <a:solidFill>
              <a:srgbClr val="FF0000"/>
            </a:solidFill>
          </a:ln>
        </p:spPr>
      </p:pic>
      <p:pic>
        <p:nvPicPr>
          <p:cNvPr id="13" name="Рисунок 12"/>
          <p:cNvPicPr>
            <a:picLocks noChangeAspect="1"/>
          </p:cNvPicPr>
          <p:nvPr/>
        </p:nvPicPr>
        <p:blipFill rotWithShape="1">
          <a:blip r:embed="rId7"/>
          <a:srcRect t="30976" r="776"/>
          <a:stretch/>
        </p:blipFill>
        <p:spPr>
          <a:xfrm>
            <a:off x="3065714" y="3798460"/>
            <a:ext cx="6048672" cy="2366844"/>
          </a:xfrm>
          <a:prstGeom prst="rect">
            <a:avLst/>
          </a:prstGeom>
          <a:ln w="19050">
            <a:solidFill>
              <a:srgbClr val="FF0000"/>
            </a:solidFill>
          </a:ln>
        </p:spPr>
      </p:pic>
    </p:spTree>
    <p:extLst>
      <p:ext uri="{BB962C8B-B14F-4D97-AF65-F5344CB8AC3E}">
        <p14:creationId xmlns:p14="http://schemas.microsoft.com/office/powerpoint/2010/main" val="4130007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DD76E91-33E9-41B4-B633-2E48CDAEBE24}"/>
              </a:ext>
            </a:extLst>
          </p:cNvPr>
          <p:cNvSpPr/>
          <p:nvPr/>
        </p:nvSpPr>
        <p:spPr bwMode="auto">
          <a:xfrm>
            <a:off x="251520" y="692696"/>
            <a:ext cx="8519328" cy="5112568"/>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lvl="0" algn="ctr"/>
            <a:endParaRPr lang="ru-RU" sz="4000" b="1" dirty="0">
              <a:solidFill>
                <a:srgbClr val="F8F8F8"/>
              </a:solidFill>
              <a:latin typeface="+mj-lt"/>
            </a:endParaRPr>
          </a:p>
          <a:p>
            <a:pPr lvl="0" algn="ctr"/>
            <a:endParaRPr lang="ru-RU" sz="4000" b="1" dirty="0">
              <a:solidFill>
                <a:srgbClr val="F8F8F8"/>
              </a:solidFill>
              <a:latin typeface="+mj-lt"/>
            </a:endParaRPr>
          </a:p>
          <a:p>
            <a:pPr algn="ctr"/>
            <a:r>
              <a:rPr lang="ru-RU" sz="5400" b="1" dirty="0">
                <a:solidFill>
                  <a:srgbClr val="F8F8F8"/>
                </a:solidFill>
                <a:latin typeface="+mj-lt"/>
              </a:rPr>
              <a:t>ПОЛИТЕМАТИЧЕСКИЕ </a:t>
            </a:r>
          </a:p>
          <a:p>
            <a:pPr algn="ctr"/>
            <a:r>
              <a:rPr lang="ru-RU" sz="5400" b="1" dirty="0">
                <a:solidFill>
                  <a:srgbClr val="F8F8F8"/>
                </a:solidFill>
                <a:latin typeface="+mj-lt"/>
              </a:rPr>
              <a:t>РЕСУРСЫ </a:t>
            </a:r>
          </a:p>
          <a:p>
            <a:pPr algn="ctr"/>
            <a:r>
              <a:rPr lang="ru-RU" sz="5400" b="1" dirty="0">
                <a:solidFill>
                  <a:srgbClr val="F8F8F8"/>
                </a:solidFill>
                <a:latin typeface="+mj-lt"/>
              </a:rPr>
              <a:t>на платформе </a:t>
            </a:r>
            <a:r>
              <a:rPr lang="en-US" sz="5400" b="1" dirty="0">
                <a:solidFill>
                  <a:srgbClr val="F8F8F8"/>
                </a:solidFill>
                <a:latin typeface="+mj-lt"/>
              </a:rPr>
              <a:t>JSTOR</a:t>
            </a:r>
          </a:p>
        </p:txBody>
      </p:sp>
      <p:sp>
        <p:nvSpPr>
          <p:cNvPr id="4" name="Номер слайда 7">
            <a:extLst>
              <a:ext uri="{FF2B5EF4-FFF2-40B4-BE49-F238E27FC236}">
                <a16:creationId xmlns:a16="http://schemas.microsoft.com/office/drawing/2014/main" id="{2C22B791-C9AB-4447-8733-5B6C48BDA3B3}"/>
              </a:ext>
            </a:extLst>
          </p:cNvPr>
          <p:cNvSpPr txBox="1">
            <a:spLocks/>
          </p:cNvSpPr>
          <p:nvPr/>
        </p:nvSpPr>
        <p:spPr>
          <a:xfrm>
            <a:off x="35496" y="6381328"/>
            <a:ext cx="576064" cy="313184"/>
          </a:xfrm>
          <a:prstGeom prst="rect">
            <a:avLst/>
          </a:prstGeom>
        </p:spPr>
        <p:txBody>
          <a:bodyPr/>
          <a:ls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defRPr/>
            </a:pPr>
            <a:r>
              <a:rPr lang="ru-RU" sz="1800" b="1" dirty="0">
                <a:solidFill>
                  <a:schemeClr val="bg1"/>
                </a:solidFill>
                <a:latin typeface="Arial Black" pitchFamily="34" charset="0"/>
              </a:rPr>
              <a:t>41</a:t>
            </a:r>
          </a:p>
        </p:txBody>
      </p:sp>
    </p:spTree>
    <p:extLst>
      <p:ext uri="{BB962C8B-B14F-4D97-AF65-F5344CB8AC3E}">
        <p14:creationId xmlns:p14="http://schemas.microsoft.com/office/powerpoint/2010/main" val="389289652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989D55-F5D1-48AE-BF88-BD20158A0EBE}"/>
              </a:ext>
            </a:extLst>
          </p:cNvPr>
          <p:cNvSpPr>
            <a:spLocks noGrp="1"/>
          </p:cNvSpPr>
          <p:nvPr>
            <p:ph type="title"/>
          </p:nvPr>
        </p:nvSpPr>
        <p:spPr>
          <a:xfrm>
            <a:off x="395536" y="620688"/>
            <a:ext cx="8424936" cy="768052"/>
          </a:xfrm>
        </p:spPr>
        <p:txBody>
          <a:bodyPr/>
          <a:lstStyle/>
          <a:p>
            <a:r>
              <a:rPr lang="ru-RU" b="1" u="sng" dirty="0">
                <a:solidFill>
                  <a:srgbClr val="0070C0"/>
                </a:solidFill>
              </a:rPr>
              <a:t/>
            </a:r>
            <a:br>
              <a:rPr lang="ru-RU" b="1" u="sng" dirty="0">
                <a:solidFill>
                  <a:srgbClr val="0070C0"/>
                </a:solidFill>
              </a:rPr>
            </a:br>
            <a:r>
              <a:rPr lang="en-US" b="1" u="sng" dirty="0">
                <a:solidFill>
                  <a:srgbClr val="0070C0"/>
                </a:solidFill>
              </a:rPr>
              <a:t>www.jstor.org</a:t>
            </a:r>
            <a:r>
              <a:rPr lang="ru-RU" b="1" u="sng" dirty="0">
                <a:solidFill>
                  <a:srgbClr val="0070C0"/>
                </a:solidFill>
              </a:rPr>
              <a:t/>
            </a:r>
            <a:br>
              <a:rPr lang="ru-RU" b="1" u="sng" dirty="0">
                <a:solidFill>
                  <a:srgbClr val="0070C0"/>
                </a:solidFill>
              </a:rPr>
            </a:br>
            <a:endParaRPr lang="ru-RU" b="1" u="sng" dirty="0">
              <a:solidFill>
                <a:srgbClr val="0070C0"/>
              </a:solidFill>
            </a:endParaRPr>
          </a:p>
        </p:txBody>
      </p:sp>
      <p:sp>
        <p:nvSpPr>
          <p:cNvPr id="3" name="Объект 2">
            <a:extLst>
              <a:ext uri="{FF2B5EF4-FFF2-40B4-BE49-F238E27FC236}">
                <a16:creationId xmlns:a16="http://schemas.microsoft.com/office/drawing/2014/main" id="{D9BD9B4C-A397-41F3-AFBC-D78220CB2C3C}"/>
              </a:ext>
            </a:extLst>
          </p:cNvPr>
          <p:cNvSpPr>
            <a:spLocks noGrp="1"/>
          </p:cNvSpPr>
          <p:nvPr>
            <p:ph idx="1"/>
          </p:nvPr>
        </p:nvSpPr>
        <p:spPr>
          <a:xfrm>
            <a:off x="395536" y="1472766"/>
            <a:ext cx="8568952" cy="4692538"/>
          </a:xfrm>
        </p:spPr>
        <p:txBody>
          <a:bodyPr/>
          <a:lstStyle/>
          <a:p>
            <a:pPr marL="0" indent="0">
              <a:buNone/>
            </a:pPr>
            <a:r>
              <a:rPr lang="ru-RU" sz="2400" b="1" u="sng" kern="1200" dirty="0">
                <a:solidFill>
                  <a:srgbClr val="000080"/>
                </a:solidFill>
              </a:rPr>
              <a:t>Политематические коллекции архивных журналов </a:t>
            </a:r>
            <a:endParaRPr lang="ru-RU" sz="2000" dirty="0"/>
          </a:p>
          <a:p>
            <a:pPr marL="0" indent="0">
              <a:buNone/>
            </a:pPr>
            <a:r>
              <a:rPr lang="ru-RU" sz="2000" dirty="0"/>
              <a:t/>
            </a:r>
            <a:br>
              <a:rPr lang="ru-RU" sz="2000" dirty="0"/>
            </a:br>
            <a:endParaRPr lang="ru-RU" sz="2000" b="1" kern="1200" dirty="0">
              <a:solidFill>
                <a:srgbClr val="000080"/>
              </a:solidFill>
            </a:endParaRPr>
          </a:p>
        </p:txBody>
      </p:sp>
      <p:pic>
        <p:nvPicPr>
          <p:cNvPr id="5" name="Рисунок 4">
            <a:extLst>
              <a:ext uri="{FF2B5EF4-FFF2-40B4-BE49-F238E27FC236}">
                <a16:creationId xmlns:a16="http://schemas.microsoft.com/office/drawing/2014/main" id="{24FC798C-9DE9-4B0F-87FF-B1FBD5C74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04" y="615516"/>
            <a:ext cx="619125" cy="857250"/>
          </a:xfrm>
          <a:prstGeom prst="rect">
            <a:avLst/>
          </a:prstGeom>
        </p:spPr>
      </p:pic>
      <p:pic>
        <p:nvPicPr>
          <p:cNvPr id="31" name="Рисунок 30"/>
          <p:cNvPicPr/>
          <p:nvPr/>
        </p:nvPicPr>
        <p:blipFill rotWithShape="1">
          <a:blip r:embed="rId4"/>
          <a:srcRect t="11592" r="6040" b="18663"/>
          <a:stretch/>
        </p:blipFill>
        <p:spPr bwMode="auto">
          <a:xfrm>
            <a:off x="179512" y="1999156"/>
            <a:ext cx="7920880" cy="3468402"/>
          </a:xfrm>
          <a:prstGeom prst="rect">
            <a:avLst/>
          </a:prstGeom>
          <a:ln w="38100">
            <a:solidFill>
              <a:srgbClr val="FF0000"/>
            </a:solidFill>
          </a:ln>
          <a:effectLst>
            <a:outerShdw blurRad="44450" dist="27940" dir="5400000" algn="ctr">
              <a:srgbClr val="000000">
                <a:alpha val="32000"/>
              </a:srgbClr>
            </a:outerShdw>
          </a:effectLst>
          <a:extLst>
            <a:ext uri="{53640926-AAD7-44D8-BBD7-CCE9431645EC}">
              <a14:shadowObscured xmlns:a14="http://schemas.microsoft.com/office/drawing/2010/main"/>
            </a:ext>
          </a:extLst>
        </p:spPr>
      </p:pic>
      <p:sp>
        <p:nvSpPr>
          <p:cNvPr id="38" name="Номер слайда 37"/>
          <p:cNvSpPr>
            <a:spLocks noGrp="1"/>
          </p:cNvSpPr>
          <p:nvPr>
            <p:ph type="sldNum" sz="quarter" idx="12"/>
          </p:nvPr>
        </p:nvSpPr>
        <p:spPr/>
        <p:txBody>
          <a:bodyPr/>
          <a:lstStyle/>
          <a:p>
            <a:pPr>
              <a:defRPr/>
            </a:pPr>
            <a:r>
              <a:rPr lang="ru-RU" dirty="0"/>
              <a:t>42</a:t>
            </a:r>
          </a:p>
          <a:p>
            <a:pPr>
              <a:defRPr/>
            </a:pPr>
            <a:endParaRPr lang="ru-RU" dirty="0"/>
          </a:p>
        </p:txBody>
      </p:sp>
      <p:pic>
        <p:nvPicPr>
          <p:cNvPr id="12" name="Рисунок 11">
            <a:extLst>
              <a:ext uri="{FF2B5EF4-FFF2-40B4-BE49-F238E27FC236}">
                <a16:creationId xmlns:a16="http://schemas.microsoft.com/office/drawing/2014/main" id="{902B426E-A5A3-406D-BD5D-CB69E9D459E5}"/>
              </a:ext>
            </a:extLst>
          </p:cNvPr>
          <p:cNvPicPr/>
          <p:nvPr/>
        </p:nvPicPr>
        <p:blipFill rotWithShape="1">
          <a:blip r:embed="rId5"/>
          <a:srcRect l="4595" t="12354" r="44994" b="55888"/>
          <a:stretch/>
        </p:blipFill>
        <p:spPr bwMode="auto">
          <a:xfrm>
            <a:off x="2555776" y="2161563"/>
            <a:ext cx="3888432" cy="1814191"/>
          </a:xfrm>
          <a:prstGeom prst="rect">
            <a:avLst/>
          </a:prstGeom>
          <a:ln w="38100" cap="flat" cmpd="sng" algn="ctr">
            <a:solidFill>
              <a:srgbClr val="FF0000"/>
            </a:solidFill>
            <a:prstDash val="solid"/>
            <a:round/>
            <a:headEnd type="none" w="med" len="med"/>
            <a:tailEnd type="none" w="med" len="med"/>
          </a:ln>
          <a:effectLst>
            <a:outerShdw blurRad="44450" dist="27940" dir="5400000" algn="ctr">
              <a:srgbClr val="000000">
                <a:alpha val="32000"/>
              </a:srgbClr>
            </a:outerShdw>
          </a:effectLst>
          <a:extLst>
            <a:ext uri="{53640926-AAD7-44D8-BBD7-CCE9431645EC}">
              <a14:shadowObscured xmlns:a14="http://schemas.microsoft.com/office/drawing/2010/main"/>
            </a:ext>
          </a:extLst>
        </p:spPr>
      </p:pic>
      <p:pic>
        <p:nvPicPr>
          <p:cNvPr id="20" name="Рисунок 19">
            <a:extLst>
              <a:ext uri="{FF2B5EF4-FFF2-40B4-BE49-F238E27FC236}">
                <a16:creationId xmlns:a16="http://schemas.microsoft.com/office/drawing/2014/main" id="{BE41AC8E-C891-44E3-91E4-FE4012C3BC5B}"/>
              </a:ext>
            </a:extLst>
          </p:cNvPr>
          <p:cNvPicPr/>
          <p:nvPr/>
        </p:nvPicPr>
        <p:blipFill rotWithShape="1">
          <a:blip r:embed="rId5"/>
          <a:srcRect l="4784" t="51275" r="51512" b="17344"/>
          <a:stretch/>
        </p:blipFill>
        <p:spPr bwMode="auto">
          <a:xfrm>
            <a:off x="3694074" y="3819035"/>
            <a:ext cx="5415280" cy="2003425"/>
          </a:xfrm>
          <a:prstGeom prst="rect">
            <a:avLst/>
          </a:prstGeom>
          <a:ln w="38100" cap="flat" cmpd="sng" algn="ctr">
            <a:solidFill>
              <a:srgbClr val="FF0000"/>
            </a:solidFill>
            <a:prstDash val="solid"/>
            <a:round/>
            <a:headEnd type="none" w="med" len="med"/>
            <a:tailEnd type="none" w="med" len="med"/>
          </a:ln>
          <a:effectLst>
            <a:outerShdw blurRad="44450" dist="27940" dir="5400000" algn="ctr">
              <a:srgbClr val="000000">
                <a:alpha val="32000"/>
              </a:srgbClr>
            </a:outerShdw>
          </a:effectLst>
          <a:extLst>
            <a:ext uri="{53640926-AAD7-44D8-BBD7-CCE9431645EC}">
              <a14:shadowObscured xmlns:a14="http://schemas.microsoft.com/office/drawing/2010/main"/>
            </a:ext>
          </a:extLst>
        </p:spPr>
      </p:pic>
      <p:sp>
        <p:nvSpPr>
          <p:cNvPr id="15" name="Прямоугольник 14">
            <a:extLst>
              <a:ext uri="{FF2B5EF4-FFF2-40B4-BE49-F238E27FC236}">
                <a16:creationId xmlns:a16="http://schemas.microsoft.com/office/drawing/2014/main" id="{8A1CB0F2-ABED-4DDB-A2A5-6219D056BC81}"/>
              </a:ext>
            </a:extLst>
          </p:cNvPr>
          <p:cNvSpPr/>
          <p:nvPr/>
        </p:nvSpPr>
        <p:spPr bwMode="auto">
          <a:xfrm>
            <a:off x="3694074" y="3828481"/>
            <a:ext cx="5449926" cy="1976783"/>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67016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989D55-F5D1-48AE-BF88-BD20158A0EBE}"/>
              </a:ext>
            </a:extLst>
          </p:cNvPr>
          <p:cNvSpPr>
            <a:spLocks noGrp="1"/>
          </p:cNvSpPr>
          <p:nvPr>
            <p:ph type="title"/>
          </p:nvPr>
        </p:nvSpPr>
        <p:spPr>
          <a:xfrm>
            <a:off x="395536" y="620688"/>
            <a:ext cx="8424936" cy="864096"/>
          </a:xfrm>
        </p:spPr>
        <p:txBody>
          <a:bodyPr/>
          <a:lstStyle/>
          <a:p>
            <a:r>
              <a:rPr lang="ru-RU" b="1" u="sng" dirty="0">
                <a:solidFill>
                  <a:srgbClr val="0070C0"/>
                </a:solidFill>
              </a:rPr>
              <a:t/>
            </a:r>
            <a:br>
              <a:rPr lang="ru-RU" b="1" u="sng" dirty="0">
                <a:solidFill>
                  <a:srgbClr val="0070C0"/>
                </a:solidFill>
              </a:rPr>
            </a:br>
            <a:r>
              <a:rPr lang="en-US" b="1" u="sng" dirty="0">
                <a:solidFill>
                  <a:srgbClr val="0070C0"/>
                </a:solidFill>
              </a:rPr>
              <a:t>www.jstor.org</a:t>
            </a:r>
            <a:r>
              <a:rPr lang="ru-RU" b="1" u="sng" dirty="0">
                <a:solidFill>
                  <a:srgbClr val="0070C0"/>
                </a:solidFill>
              </a:rPr>
              <a:t/>
            </a:r>
            <a:br>
              <a:rPr lang="ru-RU" b="1" u="sng" dirty="0">
                <a:solidFill>
                  <a:srgbClr val="0070C0"/>
                </a:solidFill>
              </a:rPr>
            </a:br>
            <a:endParaRPr lang="ru-RU" b="1" u="sng" dirty="0">
              <a:solidFill>
                <a:srgbClr val="0070C0"/>
              </a:solidFill>
            </a:endParaRPr>
          </a:p>
        </p:txBody>
      </p:sp>
      <p:sp>
        <p:nvSpPr>
          <p:cNvPr id="3" name="Объект 2">
            <a:extLst>
              <a:ext uri="{FF2B5EF4-FFF2-40B4-BE49-F238E27FC236}">
                <a16:creationId xmlns:a16="http://schemas.microsoft.com/office/drawing/2014/main" id="{D9BD9B4C-A397-41F3-AFBC-D78220CB2C3C}"/>
              </a:ext>
            </a:extLst>
          </p:cNvPr>
          <p:cNvSpPr>
            <a:spLocks noGrp="1"/>
          </p:cNvSpPr>
          <p:nvPr>
            <p:ph idx="1"/>
          </p:nvPr>
        </p:nvSpPr>
        <p:spPr>
          <a:xfrm>
            <a:off x="179512" y="1420187"/>
            <a:ext cx="8784976" cy="4745117"/>
          </a:xfrm>
        </p:spPr>
        <p:txBody>
          <a:bodyPr/>
          <a:lstStyle/>
          <a:p>
            <a:pPr marL="0" indent="0">
              <a:buNone/>
            </a:pPr>
            <a:r>
              <a:rPr lang="ru-RU" sz="2400" b="1" u="sng" kern="1200" dirty="0">
                <a:solidFill>
                  <a:srgbClr val="000080"/>
                </a:solidFill>
              </a:rPr>
              <a:t>19 тематических коллекций</a:t>
            </a:r>
            <a:endParaRPr lang="ru-RU" sz="2000" dirty="0"/>
          </a:p>
          <a:p>
            <a:pPr marL="0" indent="0">
              <a:buNone/>
            </a:pPr>
            <a:endParaRPr lang="ru-RU" sz="2000" dirty="0"/>
          </a:p>
        </p:txBody>
      </p:sp>
      <p:pic>
        <p:nvPicPr>
          <p:cNvPr id="5" name="Рисунок 4">
            <a:extLst>
              <a:ext uri="{FF2B5EF4-FFF2-40B4-BE49-F238E27FC236}">
                <a16:creationId xmlns:a16="http://schemas.microsoft.com/office/drawing/2014/main" id="{B27974AA-D1FA-4A65-87D0-684E410FF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62937"/>
            <a:ext cx="619125" cy="857250"/>
          </a:xfrm>
          <a:prstGeom prst="rect">
            <a:avLst/>
          </a:prstGeom>
        </p:spPr>
      </p:pic>
      <p:sp>
        <p:nvSpPr>
          <p:cNvPr id="4" name="Номер слайда 3"/>
          <p:cNvSpPr>
            <a:spLocks noGrp="1"/>
          </p:cNvSpPr>
          <p:nvPr>
            <p:ph type="sldNum" sz="quarter" idx="12"/>
          </p:nvPr>
        </p:nvSpPr>
        <p:spPr/>
        <p:txBody>
          <a:bodyPr/>
          <a:lstStyle/>
          <a:p>
            <a:pPr>
              <a:defRPr/>
            </a:pPr>
            <a:r>
              <a:rPr lang="ru-RU" dirty="0"/>
              <a:t>43</a:t>
            </a:r>
          </a:p>
        </p:txBody>
      </p:sp>
      <p:pic>
        <p:nvPicPr>
          <p:cNvPr id="12" name="Рисунок 11">
            <a:extLst>
              <a:ext uri="{FF2B5EF4-FFF2-40B4-BE49-F238E27FC236}">
                <a16:creationId xmlns:a16="http://schemas.microsoft.com/office/drawing/2014/main" id="{C67DD2CF-BDA9-4D00-BD04-61B344171847}"/>
              </a:ext>
            </a:extLst>
          </p:cNvPr>
          <p:cNvPicPr>
            <a:picLocks noChangeAspect="1"/>
          </p:cNvPicPr>
          <p:nvPr/>
        </p:nvPicPr>
        <p:blipFill rotWithShape="1">
          <a:blip r:embed="rId4"/>
          <a:srcRect l="19288" t="23400" r="21651" b="50000"/>
          <a:stretch/>
        </p:blipFill>
        <p:spPr>
          <a:xfrm>
            <a:off x="971600" y="1908995"/>
            <a:ext cx="7416824" cy="1878929"/>
          </a:xfrm>
          <a:prstGeom prst="rect">
            <a:avLst/>
          </a:prstGeom>
          <a:ln w="38100">
            <a:solidFill>
              <a:srgbClr val="FF0000"/>
            </a:solidFill>
          </a:ln>
        </p:spPr>
      </p:pic>
      <p:pic>
        <p:nvPicPr>
          <p:cNvPr id="14" name="Рисунок 13">
            <a:extLst>
              <a:ext uri="{FF2B5EF4-FFF2-40B4-BE49-F238E27FC236}">
                <a16:creationId xmlns:a16="http://schemas.microsoft.com/office/drawing/2014/main" id="{1D7A7A62-9C45-4984-B409-05C1E75B9126}"/>
              </a:ext>
            </a:extLst>
          </p:cNvPr>
          <p:cNvPicPr>
            <a:picLocks noChangeAspect="1"/>
          </p:cNvPicPr>
          <p:nvPr/>
        </p:nvPicPr>
        <p:blipFill rotWithShape="1">
          <a:blip r:embed="rId5"/>
          <a:srcRect l="19289" t="15001" r="19287" b="29622"/>
          <a:stretch/>
        </p:blipFill>
        <p:spPr>
          <a:xfrm>
            <a:off x="630230" y="3287234"/>
            <a:ext cx="5741969" cy="2911900"/>
          </a:xfrm>
          <a:prstGeom prst="rect">
            <a:avLst/>
          </a:prstGeom>
          <a:ln w="38100">
            <a:solidFill>
              <a:srgbClr val="FF0000"/>
            </a:solidFill>
          </a:ln>
        </p:spPr>
      </p:pic>
    </p:spTree>
    <p:extLst>
      <p:ext uri="{BB962C8B-B14F-4D97-AF65-F5344CB8AC3E}">
        <p14:creationId xmlns:p14="http://schemas.microsoft.com/office/powerpoint/2010/main" val="292659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989D55-F5D1-48AE-BF88-BD20158A0EBE}"/>
              </a:ext>
            </a:extLst>
          </p:cNvPr>
          <p:cNvSpPr>
            <a:spLocks noGrp="1"/>
          </p:cNvSpPr>
          <p:nvPr>
            <p:ph type="title"/>
          </p:nvPr>
        </p:nvSpPr>
        <p:spPr>
          <a:xfrm>
            <a:off x="395536" y="620688"/>
            <a:ext cx="7992888" cy="712774"/>
          </a:xfrm>
        </p:spPr>
        <p:txBody>
          <a:bodyPr/>
          <a:lstStyle/>
          <a:p>
            <a:r>
              <a:rPr lang="ru-RU" b="1" u="sng" dirty="0">
                <a:solidFill>
                  <a:srgbClr val="0070C0"/>
                </a:solidFill>
              </a:rPr>
              <a:t/>
            </a:r>
            <a:br>
              <a:rPr lang="ru-RU" b="1" u="sng" dirty="0">
                <a:solidFill>
                  <a:srgbClr val="0070C0"/>
                </a:solidFill>
              </a:rPr>
            </a:br>
            <a:r>
              <a:rPr lang="en-US" b="1" u="sng" dirty="0">
                <a:solidFill>
                  <a:srgbClr val="0070C0"/>
                </a:solidFill>
              </a:rPr>
              <a:t>www.jstor.org</a:t>
            </a:r>
            <a:r>
              <a:rPr lang="ru-RU" b="1" u="sng" dirty="0">
                <a:solidFill>
                  <a:srgbClr val="0070C0"/>
                </a:solidFill>
              </a:rPr>
              <a:t/>
            </a:r>
            <a:br>
              <a:rPr lang="ru-RU" b="1" u="sng" dirty="0">
                <a:solidFill>
                  <a:srgbClr val="0070C0"/>
                </a:solidFill>
              </a:rPr>
            </a:br>
            <a:endParaRPr lang="ru-RU" b="1" u="sng" dirty="0">
              <a:solidFill>
                <a:srgbClr val="0070C0"/>
              </a:solidFill>
            </a:endParaRPr>
          </a:p>
        </p:txBody>
      </p:sp>
      <p:pic>
        <p:nvPicPr>
          <p:cNvPr id="5" name="Рисунок 4">
            <a:extLst>
              <a:ext uri="{FF2B5EF4-FFF2-40B4-BE49-F238E27FC236}">
                <a16:creationId xmlns:a16="http://schemas.microsoft.com/office/drawing/2014/main" id="{B27974AA-D1FA-4A65-87D0-684E410FF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62937"/>
            <a:ext cx="619125" cy="857250"/>
          </a:xfrm>
          <a:prstGeom prst="rect">
            <a:avLst/>
          </a:prstGeom>
        </p:spPr>
      </p:pic>
      <p:sp>
        <p:nvSpPr>
          <p:cNvPr id="4" name="Номер слайда 3"/>
          <p:cNvSpPr>
            <a:spLocks noGrp="1"/>
          </p:cNvSpPr>
          <p:nvPr>
            <p:ph type="sldNum" sz="quarter" idx="12"/>
          </p:nvPr>
        </p:nvSpPr>
        <p:spPr/>
        <p:txBody>
          <a:bodyPr/>
          <a:lstStyle/>
          <a:p>
            <a:pPr>
              <a:defRPr/>
            </a:pPr>
            <a:r>
              <a:rPr lang="ru-RU" dirty="0"/>
              <a:t>44</a:t>
            </a:r>
          </a:p>
          <a:p>
            <a:pPr>
              <a:defRPr/>
            </a:pPr>
            <a:endParaRPr lang="ru-RU" dirty="0"/>
          </a:p>
        </p:txBody>
      </p:sp>
      <p:pic>
        <p:nvPicPr>
          <p:cNvPr id="9" name="Объект 8">
            <a:extLst>
              <a:ext uri="{FF2B5EF4-FFF2-40B4-BE49-F238E27FC236}">
                <a16:creationId xmlns:a16="http://schemas.microsoft.com/office/drawing/2014/main" id="{01EB8122-12D7-4520-A6D9-2E44C4D41F34}"/>
              </a:ext>
            </a:extLst>
          </p:cNvPr>
          <p:cNvPicPr>
            <a:picLocks noGrp="1" noChangeAspect="1"/>
          </p:cNvPicPr>
          <p:nvPr>
            <p:ph idx="1"/>
          </p:nvPr>
        </p:nvPicPr>
        <p:blipFill rotWithShape="1">
          <a:blip r:embed="rId4"/>
          <a:srcRect t="288" r="9525"/>
          <a:stretch/>
        </p:blipFill>
        <p:spPr>
          <a:xfrm>
            <a:off x="76842" y="1333462"/>
            <a:ext cx="4522592" cy="4708959"/>
          </a:xfrm>
          <a:prstGeom prst="rect">
            <a:avLst/>
          </a:prstGeom>
          <a:ln w="19050">
            <a:solidFill>
              <a:srgbClr val="FF0000"/>
            </a:solidFill>
          </a:ln>
        </p:spPr>
      </p:pic>
      <p:pic>
        <p:nvPicPr>
          <p:cNvPr id="10" name="Рисунок 9">
            <a:extLst>
              <a:ext uri="{FF2B5EF4-FFF2-40B4-BE49-F238E27FC236}">
                <a16:creationId xmlns:a16="http://schemas.microsoft.com/office/drawing/2014/main" id="{EC04D625-AEE7-4002-BA46-DCCFD35F0DA4}"/>
              </a:ext>
            </a:extLst>
          </p:cNvPr>
          <p:cNvPicPr>
            <a:picLocks noChangeAspect="1"/>
          </p:cNvPicPr>
          <p:nvPr/>
        </p:nvPicPr>
        <p:blipFill>
          <a:blip r:embed="rId5"/>
          <a:stretch>
            <a:fillRect/>
          </a:stretch>
        </p:blipFill>
        <p:spPr>
          <a:xfrm>
            <a:off x="3398898" y="671563"/>
            <a:ext cx="3749267" cy="987767"/>
          </a:xfrm>
          <a:prstGeom prst="rect">
            <a:avLst/>
          </a:prstGeom>
          <a:ln w="38100">
            <a:solidFill>
              <a:srgbClr val="FF0000"/>
            </a:solidFill>
          </a:ln>
        </p:spPr>
      </p:pic>
      <p:pic>
        <p:nvPicPr>
          <p:cNvPr id="1028" name="Picture 4" descr="https://pbs.twimg.com/media/C56208TWcAM67Yt.jpg">
            <a:extLst>
              <a:ext uri="{FF2B5EF4-FFF2-40B4-BE49-F238E27FC236}">
                <a16:creationId xmlns:a16="http://schemas.microsoft.com/office/drawing/2014/main" id="{56C6E310-8F8F-4974-9425-64CF5587B2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12" t="21679" r="43851" b="1000"/>
          <a:stretch/>
        </p:blipFill>
        <p:spPr bwMode="auto">
          <a:xfrm>
            <a:off x="4674669" y="1786150"/>
            <a:ext cx="4392489" cy="3977033"/>
          </a:xfrm>
          <a:prstGeom prst="rect">
            <a:avLst/>
          </a:prstGeom>
          <a:noFill/>
          <a:ln w="28575">
            <a:solidFill>
              <a:srgbClr val="00006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118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989D55-F5D1-48AE-BF88-BD20158A0EBE}"/>
              </a:ext>
            </a:extLst>
          </p:cNvPr>
          <p:cNvSpPr>
            <a:spLocks noGrp="1"/>
          </p:cNvSpPr>
          <p:nvPr>
            <p:ph type="title"/>
          </p:nvPr>
        </p:nvSpPr>
        <p:spPr>
          <a:xfrm>
            <a:off x="535054" y="620688"/>
            <a:ext cx="8285417" cy="578209"/>
          </a:xfrm>
        </p:spPr>
        <p:txBody>
          <a:bodyPr/>
          <a:lstStyle/>
          <a:p>
            <a:r>
              <a:rPr lang="en-US" b="1" dirty="0"/>
              <a:t>www.jstor.org/open/</a:t>
            </a:r>
            <a:endParaRPr lang="ru-RU" b="1" dirty="0">
              <a:solidFill>
                <a:srgbClr val="0070C0"/>
              </a:solidFill>
            </a:endParaRPr>
          </a:p>
        </p:txBody>
      </p:sp>
      <p:sp>
        <p:nvSpPr>
          <p:cNvPr id="3" name="Объект 2">
            <a:extLst>
              <a:ext uri="{FF2B5EF4-FFF2-40B4-BE49-F238E27FC236}">
                <a16:creationId xmlns:a16="http://schemas.microsoft.com/office/drawing/2014/main" id="{D9BD9B4C-A397-41F3-AFBC-D78220CB2C3C}"/>
              </a:ext>
            </a:extLst>
          </p:cNvPr>
          <p:cNvSpPr>
            <a:spLocks noGrp="1"/>
          </p:cNvSpPr>
          <p:nvPr>
            <p:ph idx="1"/>
          </p:nvPr>
        </p:nvSpPr>
        <p:spPr>
          <a:xfrm>
            <a:off x="395536" y="1556792"/>
            <a:ext cx="8568952" cy="4608512"/>
          </a:xfrm>
        </p:spPr>
        <p:txBody>
          <a:bodyPr/>
          <a:lstStyle/>
          <a:p>
            <a:endParaRPr lang="ru-RU" sz="2000" dirty="0"/>
          </a:p>
          <a:p>
            <a:pPr marL="0" indent="0">
              <a:buNone/>
            </a:pPr>
            <a:endParaRPr lang="ru-RU" sz="2000" dirty="0"/>
          </a:p>
        </p:txBody>
      </p:sp>
      <p:pic>
        <p:nvPicPr>
          <p:cNvPr id="7" name="Объект 3">
            <a:extLst>
              <a:ext uri="{FF2B5EF4-FFF2-40B4-BE49-F238E27FC236}">
                <a16:creationId xmlns:a16="http://schemas.microsoft.com/office/drawing/2014/main" id="{B03FDD86-2C00-4F7C-8C32-32ADF3C2F391}"/>
              </a:ext>
            </a:extLst>
          </p:cNvPr>
          <p:cNvPicPr>
            <a:picLocks noChangeAspect="1"/>
          </p:cNvPicPr>
          <p:nvPr/>
        </p:nvPicPr>
        <p:blipFill>
          <a:blip r:embed="rId3"/>
          <a:stretch>
            <a:fillRect/>
          </a:stretch>
        </p:blipFill>
        <p:spPr bwMode="auto">
          <a:xfrm>
            <a:off x="352944" y="1268760"/>
            <a:ext cx="8424936" cy="4739026"/>
          </a:xfrm>
          <a:prstGeom prst="rect">
            <a:avLst/>
          </a:prstGeom>
          <a:noFill/>
          <a:ln>
            <a:noFill/>
          </a:ln>
          <a:effectLst>
            <a:outerShdw blurRad="304800" dist="139700" dir="5400000" algn="ctr" rotWithShape="0">
              <a:schemeClr val="tx1">
                <a:alpha val="66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15229317-4279-4482-87E7-1D165FCB3B38}"/>
              </a:ext>
            </a:extLst>
          </p:cNvPr>
          <p:cNvPicPr>
            <a:picLocks noChangeAspect="1"/>
          </p:cNvPicPr>
          <p:nvPr/>
        </p:nvPicPr>
        <p:blipFill>
          <a:blip r:embed="rId4"/>
          <a:stretch>
            <a:fillRect/>
          </a:stretch>
        </p:blipFill>
        <p:spPr>
          <a:xfrm>
            <a:off x="539552" y="2276872"/>
            <a:ext cx="3819525" cy="847725"/>
          </a:xfrm>
          <a:prstGeom prst="rect">
            <a:avLst/>
          </a:prstGeom>
          <a:ln w="38100">
            <a:solidFill>
              <a:srgbClr val="FF0000"/>
            </a:solidFill>
          </a:ln>
          <a:effectLst>
            <a:outerShdw blurRad="44450" dist="27940" dir="5400000" algn="ctr">
              <a:srgbClr val="000000">
                <a:alpha val="32000"/>
              </a:srgbClr>
            </a:outerShdw>
          </a:effectLst>
        </p:spPr>
      </p:pic>
      <p:pic>
        <p:nvPicPr>
          <p:cNvPr id="9" name="Рисунок 8">
            <a:extLst>
              <a:ext uri="{FF2B5EF4-FFF2-40B4-BE49-F238E27FC236}">
                <a16:creationId xmlns:a16="http://schemas.microsoft.com/office/drawing/2014/main" id="{170587E0-CFE1-4F79-B35A-DE159EA68891}"/>
              </a:ext>
            </a:extLst>
          </p:cNvPr>
          <p:cNvPicPr>
            <a:picLocks noChangeAspect="1"/>
          </p:cNvPicPr>
          <p:nvPr/>
        </p:nvPicPr>
        <p:blipFill>
          <a:blip r:embed="rId5"/>
          <a:stretch>
            <a:fillRect/>
          </a:stretch>
        </p:blipFill>
        <p:spPr>
          <a:xfrm>
            <a:off x="535055" y="4202572"/>
            <a:ext cx="3714750" cy="419100"/>
          </a:xfrm>
          <a:prstGeom prst="rect">
            <a:avLst/>
          </a:prstGeom>
          <a:ln w="38100">
            <a:solidFill>
              <a:srgbClr val="FF0000"/>
            </a:solidFill>
          </a:ln>
          <a:effectLst>
            <a:outerShdw blurRad="44450" dist="27940" dir="5400000" algn="ctr">
              <a:srgbClr val="000000">
                <a:alpha val="32000"/>
              </a:srgbClr>
            </a:outerShdw>
          </a:effectLst>
        </p:spPr>
      </p:pic>
      <p:pic>
        <p:nvPicPr>
          <p:cNvPr id="10" name="Рисунок 9">
            <a:extLst>
              <a:ext uri="{FF2B5EF4-FFF2-40B4-BE49-F238E27FC236}">
                <a16:creationId xmlns:a16="http://schemas.microsoft.com/office/drawing/2014/main" id="{3504A492-B191-4401-92FD-D596E3569437}"/>
              </a:ext>
            </a:extLst>
          </p:cNvPr>
          <p:cNvPicPr>
            <a:picLocks noChangeAspect="1"/>
          </p:cNvPicPr>
          <p:nvPr/>
        </p:nvPicPr>
        <p:blipFill>
          <a:blip r:embed="rId6"/>
          <a:stretch>
            <a:fillRect/>
          </a:stretch>
        </p:blipFill>
        <p:spPr>
          <a:xfrm>
            <a:off x="4769488" y="3789040"/>
            <a:ext cx="3978976" cy="610585"/>
          </a:xfrm>
          <a:prstGeom prst="rect">
            <a:avLst/>
          </a:prstGeom>
          <a:ln w="38100">
            <a:solidFill>
              <a:srgbClr val="FF0000"/>
            </a:solidFill>
          </a:ln>
          <a:effectLst>
            <a:outerShdw blurRad="44450" dist="27940" dir="5400000" algn="ctr">
              <a:srgbClr val="000000">
                <a:alpha val="32000"/>
              </a:srgbClr>
            </a:outerShdw>
          </a:effectLst>
        </p:spPr>
      </p:pic>
      <p:sp>
        <p:nvSpPr>
          <p:cNvPr id="4" name="Номер слайда 3"/>
          <p:cNvSpPr>
            <a:spLocks noGrp="1"/>
          </p:cNvSpPr>
          <p:nvPr>
            <p:ph type="sldNum" sz="quarter" idx="12"/>
          </p:nvPr>
        </p:nvSpPr>
        <p:spPr/>
        <p:txBody>
          <a:bodyPr/>
          <a:lstStyle/>
          <a:p>
            <a:pPr>
              <a:defRPr/>
            </a:pPr>
            <a:r>
              <a:rPr lang="ru-RU" dirty="0"/>
              <a:t>45</a:t>
            </a:r>
          </a:p>
        </p:txBody>
      </p:sp>
    </p:spTree>
    <p:extLst>
      <p:ext uri="{BB962C8B-B14F-4D97-AF65-F5344CB8AC3E}">
        <p14:creationId xmlns:p14="http://schemas.microsoft.com/office/powerpoint/2010/main" val="1575003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989D55-F5D1-48AE-BF88-BD20158A0EBE}"/>
              </a:ext>
            </a:extLst>
          </p:cNvPr>
          <p:cNvSpPr>
            <a:spLocks noGrp="1"/>
          </p:cNvSpPr>
          <p:nvPr>
            <p:ph type="title"/>
          </p:nvPr>
        </p:nvSpPr>
        <p:spPr>
          <a:xfrm>
            <a:off x="395536" y="620688"/>
            <a:ext cx="8424936" cy="569218"/>
          </a:xfrm>
        </p:spPr>
        <p:txBody>
          <a:bodyPr/>
          <a:lstStyle/>
          <a:p>
            <a:r>
              <a:rPr lang="en-US" altLang="ru-RU" b="1" dirty="0">
                <a:solidFill>
                  <a:srgbClr val="0070C0"/>
                </a:solidFill>
              </a:rPr>
              <a:t>Free early Journal Content </a:t>
            </a:r>
            <a:br>
              <a:rPr lang="en-US" altLang="ru-RU" b="1" dirty="0">
                <a:solidFill>
                  <a:srgbClr val="0070C0"/>
                </a:solidFill>
              </a:rPr>
            </a:br>
            <a:r>
              <a:rPr lang="en-US" altLang="ru-RU" sz="2000" b="1" dirty="0">
                <a:solidFill>
                  <a:srgbClr val="0070C0"/>
                </a:solidFill>
              </a:rPr>
              <a:t>https://www.jstor.org/open/</a:t>
            </a:r>
            <a:endParaRPr lang="ru-RU" sz="2000" b="1" dirty="0">
              <a:solidFill>
                <a:srgbClr val="0070C0"/>
              </a:solidFill>
            </a:endParaRPr>
          </a:p>
        </p:txBody>
      </p:sp>
      <p:sp>
        <p:nvSpPr>
          <p:cNvPr id="3" name="Объект 2">
            <a:extLst>
              <a:ext uri="{FF2B5EF4-FFF2-40B4-BE49-F238E27FC236}">
                <a16:creationId xmlns:a16="http://schemas.microsoft.com/office/drawing/2014/main" id="{D9BD9B4C-A397-41F3-AFBC-D78220CB2C3C}"/>
              </a:ext>
            </a:extLst>
          </p:cNvPr>
          <p:cNvSpPr>
            <a:spLocks noGrp="1"/>
          </p:cNvSpPr>
          <p:nvPr>
            <p:ph idx="1"/>
          </p:nvPr>
        </p:nvSpPr>
        <p:spPr>
          <a:xfrm>
            <a:off x="1043608" y="2492896"/>
            <a:ext cx="7920880" cy="3672408"/>
          </a:xfrm>
        </p:spPr>
        <p:txBody>
          <a:bodyPr/>
          <a:lstStyle/>
          <a:p>
            <a:endParaRPr lang="ru-RU" sz="2000" dirty="0"/>
          </a:p>
          <a:p>
            <a:pPr marL="0" indent="0">
              <a:buNone/>
            </a:pPr>
            <a:endParaRPr lang="ru-RU" sz="2000" dirty="0"/>
          </a:p>
        </p:txBody>
      </p:sp>
      <p:sp>
        <p:nvSpPr>
          <p:cNvPr id="4" name="Номер слайда 3"/>
          <p:cNvSpPr>
            <a:spLocks noGrp="1"/>
          </p:cNvSpPr>
          <p:nvPr>
            <p:ph type="sldNum" sz="quarter" idx="12"/>
          </p:nvPr>
        </p:nvSpPr>
        <p:spPr/>
        <p:txBody>
          <a:bodyPr/>
          <a:lstStyle/>
          <a:p>
            <a:pPr>
              <a:defRPr/>
            </a:pPr>
            <a:fld id="{E8B3C8D9-4788-4563-AB7C-CB3F503C8341}" type="slidenum">
              <a:rPr lang="ru-RU" smtClean="0"/>
              <a:pPr>
                <a:defRPr/>
              </a:pPr>
              <a:t>46</a:t>
            </a:fld>
            <a:endParaRPr lang="ru-RU" dirty="0"/>
          </a:p>
        </p:txBody>
      </p:sp>
      <p:sp>
        <p:nvSpPr>
          <p:cNvPr id="6" name="Прямоугольник 5"/>
          <p:cNvSpPr/>
          <p:nvPr/>
        </p:nvSpPr>
        <p:spPr>
          <a:xfrm>
            <a:off x="395536" y="1405930"/>
            <a:ext cx="7632848" cy="1200329"/>
          </a:xfrm>
          <a:prstGeom prst="rect">
            <a:avLst/>
          </a:prstGeom>
          <a:ln w="38100">
            <a:solidFill>
              <a:schemeClr val="accent6">
                <a:lumMod val="75000"/>
              </a:schemeClr>
            </a:solidFill>
          </a:ln>
        </p:spPr>
        <p:txBody>
          <a:bodyPr wrap="square">
            <a:spAutoFit/>
          </a:bodyPr>
          <a:lstStyle/>
          <a:p>
            <a:pPr marL="0" indent="0" eaLnBrk="1" hangingPunct="1">
              <a:buFont typeface="Arial" panose="020B0604020202020204" pitchFamily="34" charset="0"/>
              <a:buNone/>
            </a:pPr>
            <a:r>
              <a:rPr lang="ru-RU" altLang="ru-RU" dirty="0"/>
              <a:t>Более 500 000 статей из более 300 журналов доступны бесплатно. Американские статьи, опубликованные ранее 1923 года и не американские статьи – до 1870 года. </a:t>
            </a:r>
          </a:p>
        </p:txBody>
      </p:sp>
      <p:pic>
        <p:nvPicPr>
          <p:cNvPr id="1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594344"/>
            <a:ext cx="6336704" cy="35615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989D55-F5D1-48AE-BF88-BD20158A0EBE}"/>
              </a:ext>
            </a:extLst>
          </p:cNvPr>
          <p:cNvSpPr>
            <a:spLocks noGrp="1"/>
          </p:cNvSpPr>
          <p:nvPr>
            <p:ph type="title"/>
          </p:nvPr>
        </p:nvSpPr>
        <p:spPr>
          <a:xfrm>
            <a:off x="395536" y="620688"/>
            <a:ext cx="8424936" cy="785242"/>
          </a:xfrm>
        </p:spPr>
        <p:txBody>
          <a:bodyPr/>
          <a:lstStyle/>
          <a:p>
            <a:r>
              <a:rPr lang="ru-RU" b="1" dirty="0">
                <a:solidFill>
                  <a:srgbClr val="0070C0"/>
                </a:solidFill>
              </a:rPr>
              <a:t>Коллекция книг на платформе </a:t>
            </a:r>
            <a:r>
              <a:rPr lang="en-US" b="1" dirty="0">
                <a:solidFill>
                  <a:srgbClr val="0070C0"/>
                </a:solidFill>
              </a:rPr>
              <a:t>JSTOR</a:t>
            </a:r>
            <a:r>
              <a:rPr lang="ru-RU" b="1" dirty="0">
                <a:solidFill>
                  <a:srgbClr val="0070C0"/>
                </a:solidFill>
              </a:rPr>
              <a:t>,находящаяся в открытом доступе</a:t>
            </a:r>
          </a:p>
        </p:txBody>
      </p:sp>
      <p:sp>
        <p:nvSpPr>
          <p:cNvPr id="3" name="Объект 2">
            <a:extLst>
              <a:ext uri="{FF2B5EF4-FFF2-40B4-BE49-F238E27FC236}">
                <a16:creationId xmlns:a16="http://schemas.microsoft.com/office/drawing/2014/main" id="{D9BD9B4C-A397-41F3-AFBC-D78220CB2C3C}"/>
              </a:ext>
            </a:extLst>
          </p:cNvPr>
          <p:cNvSpPr>
            <a:spLocks noGrp="1"/>
          </p:cNvSpPr>
          <p:nvPr>
            <p:ph idx="1"/>
          </p:nvPr>
        </p:nvSpPr>
        <p:spPr>
          <a:xfrm>
            <a:off x="395536" y="1556792"/>
            <a:ext cx="8568952" cy="4608512"/>
          </a:xfrm>
        </p:spPr>
        <p:txBody>
          <a:bodyPr/>
          <a:lstStyle/>
          <a:p>
            <a:endParaRPr lang="ru-RU" sz="2000" dirty="0"/>
          </a:p>
          <a:p>
            <a:pPr marL="0" indent="0">
              <a:buNone/>
            </a:pPr>
            <a:endParaRPr lang="ru-RU" sz="2000" dirty="0"/>
          </a:p>
        </p:txBody>
      </p:sp>
      <p:pic>
        <p:nvPicPr>
          <p:cNvPr id="6" name="Объект 3">
            <a:extLst>
              <a:ext uri="{FF2B5EF4-FFF2-40B4-BE49-F238E27FC236}">
                <a16:creationId xmlns:a16="http://schemas.microsoft.com/office/drawing/2014/main" id="{56FAEAE2-9E14-40A9-8150-CD5F9E66CCEB}"/>
              </a:ext>
            </a:extLst>
          </p:cNvPr>
          <p:cNvPicPr>
            <a:picLocks noChangeAspect="1"/>
          </p:cNvPicPr>
          <p:nvPr/>
        </p:nvPicPr>
        <p:blipFill>
          <a:blip r:embed="rId3"/>
          <a:stretch>
            <a:fillRect/>
          </a:stretch>
        </p:blipFill>
        <p:spPr bwMode="auto">
          <a:xfrm>
            <a:off x="323528" y="1470982"/>
            <a:ext cx="7488832" cy="4212468"/>
          </a:xfrm>
          <a:prstGeom prst="rect">
            <a:avLst/>
          </a:prstGeom>
          <a:noFill/>
          <a:ln>
            <a:noFill/>
          </a:ln>
          <a:effectLst>
            <a:outerShdw blurRad="304800" dist="139700" dir="5400000" algn="ctr" rotWithShape="0">
              <a:schemeClr val="tx1">
                <a:alpha val="66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Прямоугольник 3">
            <a:extLst>
              <a:ext uri="{FF2B5EF4-FFF2-40B4-BE49-F238E27FC236}">
                <a16:creationId xmlns:a16="http://schemas.microsoft.com/office/drawing/2014/main" id="{E4208E03-9754-4CB2-92DE-E9787E9E9DCA}"/>
              </a:ext>
            </a:extLst>
          </p:cNvPr>
          <p:cNvSpPr/>
          <p:nvPr/>
        </p:nvSpPr>
        <p:spPr>
          <a:xfrm flipH="1">
            <a:off x="395536" y="5791818"/>
            <a:ext cx="8640960" cy="461665"/>
          </a:xfrm>
          <a:prstGeom prst="rect">
            <a:avLst/>
          </a:prstGeom>
        </p:spPr>
        <p:txBody>
          <a:bodyPr wrap="square">
            <a:spAutoFit/>
          </a:bodyPr>
          <a:lstStyle/>
          <a:p>
            <a:r>
              <a:rPr lang="en-US" dirty="0">
                <a:solidFill>
                  <a:schemeClr val="tx2">
                    <a:lumMod val="50000"/>
                    <a:lumOff val="50000"/>
                  </a:schemeClr>
                </a:solidFill>
                <a:hlinkClick r:id="rId4"/>
              </a:rPr>
              <a:t>https://about.jstor.org/whats-in-jstor/books/open-access-books-jstor/</a:t>
            </a:r>
            <a:endParaRPr lang="ru-RU" dirty="0">
              <a:solidFill>
                <a:schemeClr val="tx2">
                  <a:lumMod val="50000"/>
                  <a:lumOff val="50000"/>
                </a:schemeClr>
              </a:solidFill>
            </a:endParaRPr>
          </a:p>
        </p:txBody>
      </p:sp>
      <p:sp>
        <p:nvSpPr>
          <p:cNvPr id="5" name="Номер слайда 4"/>
          <p:cNvSpPr>
            <a:spLocks noGrp="1"/>
          </p:cNvSpPr>
          <p:nvPr>
            <p:ph type="sldNum" sz="quarter" idx="12"/>
          </p:nvPr>
        </p:nvSpPr>
        <p:spPr/>
        <p:txBody>
          <a:bodyPr/>
          <a:lstStyle/>
          <a:p>
            <a:pPr>
              <a:defRPr/>
            </a:pPr>
            <a:fld id="{E8B3C8D9-4788-4563-AB7C-CB3F503C8341}" type="slidenum">
              <a:rPr lang="ru-RU" smtClean="0"/>
              <a:pPr>
                <a:defRPr/>
              </a:pPr>
              <a:t>47</a:t>
            </a:fld>
            <a:endParaRPr lang="ru-RU" dirty="0"/>
          </a:p>
        </p:txBody>
      </p:sp>
    </p:spTree>
    <p:extLst>
      <p:ext uri="{BB962C8B-B14F-4D97-AF65-F5344CB8AC3E}">
        <p14:creationId xmlns:p14="http://schemas.microsoft.com/office/powerpoint/2010/main" val="3866685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3" y="628176"/>
            <a:ext cx="8424936" cy="568576"/>
          </a:xfrm>
        </p:spPr>
        <p:txBody>
          <a:bodyPr/>
          <a:lstStyle/>
          <a:p>
            <a:r>
              <a:rPr lang="ru-RU" b="1" dirty="0">
                <a:solidFill>
                  <a:srgbClr val="000066"/>
                </a:solidFill>
              </a:rPr>
              <a:t>ПОДПИСКА на электронные ресурсы</a:t>
            </a:r>
          </a:p>
        </p:txBody>
      </p:sp>
      <p:pic>
        <p:nvPicPr>
          <p:cNvPr id="8" name="Рисунок 7">
            <a:extLst>
              <a:ext uri="{FF2B5EF4-FFF2-40B4-BE49-F238E27FC236}">
                <a16:creationId xmlns:a16="http://schemas.microsoft.com/office/drawing/2014/main" id="{217C85DF-906E-40C2-B01B-115D15DBCFA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87246" y="2420888"/>
            <a:ext cx="5149249" cy="3671838"/>
          </a:xfrm>
          <a:prstGeom prst="rect">
            <a:avLst/>
          </a:prstGeom>
          <a:noFill/>
          <a:ln>
            <a:noFill/>
          </a:ln>
        </p:spPr>
      </p:pic>
      <p:sp>
        <p:nvSpPr>
          <p:cNvPr id="7" name="Номер слайда 3"/>
          <p:cNvSpPr>
            <a:spLocks noGrp="1"/>
          </p:cNvSpPr>
          <p:nvPr>
            <p:ph type="sldNum" sz="quarter" idx="12"/>
          </p:nvPr>
        </p:nvSpPr>
        <p:spPr>
          <a:xfrm>
            <a:off x="35496" y="6381328"/>
            <a:ext cx="576064" cy="313184"/>
          </a:xfrm>
        </p:spPr>
        <p:txBody>
          <a:bodyPr/>
          <a:lstStyle/>
          <a:p>
            <a:pPr>
              <a:defRPr/>
            </a:pPr>
            <a:r>
              <a:rPr lang="ru-RU" dirty="0"/>
              <a:t>48</a:t>
            </a:r>
            <a:endParaRPr lang="en-US" dirty="0"/>
          </a:p>
          <a:p>
            <a:pPr>
              <a:defRPr/>
            </a:pPr>
            <a:endParaRPr lang="ru-RU" dirty="0"/>
          </a:p>
        </p:txBody>
      </p:sp>
      <p:pic>
        <p:nvPicPr>
          <p:cNvPr id="5" name="Объект 4">
            <a:extLst>
              <a:ext uri="{FF2B5EF4-FFF2-40B4-BE49-F238E27FC236}">
                <a16:creationId xmlns:a16="http://schemas.microsoft.com/office/drawing/2014/main" id="{2007FC19-1B10-4784-BF02-67A98314F6AE}"/>
              </a:ext>
            </a:extLst>
          </p:cNvPr>
          <p:cNvPicPr>
            <a:picLocks noGrp="1" noChangeAspect="1"/>
          </p:cNvPicPr>
          <p:nvPr>
            <p:ph idx="1"/>
          </p:nvPr>
        </p:nvPicPr>
        <p:blipFill rotWithShape="1">
          <a:blip r:embed="rId4"/>
          <a:srcRect l="23625" t="10882" r="24076" b="4996"/>
          <a:stretch/>
        </p:blipFill>
        <p:spPr>
          <a:xfrm>
            <a:off x="123593" y="1154115"/>
            <a:ext cx="5577673" cy="5016380"/>
          </a:xfrm>
          <a:prstGeom prst="rect">
            <a:avLst/>
          </a:prstGeom>
          <a:ln w="28575">
            <a:solidFill>
              <a:srgbClr val="FF0000"/>
            </a:solidFill>
          </a:ln>
        </p:spPr>
      </p:pic>
      <p:pic>
        <p:nvPicPr>
          <p:cNvPr id="10" name="Рисунок 9">
            <a:extLst>
              <a:ext uri="{FF2B5EF4-FFF2-40B4-BE49-F238E27FC236}">
                <a16:creationId xmlns:a16="http://schemas.microsoft.com/office/drawing/2014/main" id="{124A4DC7-C36F-482B-BBC3-9FABDB6593C5}"/>
              </a:ext>
            </a:extLst>
          </p:cNvPr>
          <p:cNvPicPr>
            <a:picLocks noChangeAspect="1"/>
          </p:cNvPicPr>
          <p:nvPr/>
        </p:nvPicPr>
        <p:blipFill rotWithShape="1">
          <a:blip r:embed="rId5"/>
          <a:srcRect l="31889" t="12201" r="37038" b="4260"/>
          <a:stretch/>
        </p:blipFill>
        <p:spPr>
          <a:xfrm>
            <a:off x="5761729" y="1187728"/>
            <a:ext cx="3214303" cy="4860841"/>
          </a:xfrm>
          <a:prstGeom prst="rect">
            <a:avLst/>
          </a:prstGeom>
          <a:ln w="28575">
            <a:solidFill>
              <a:srgbClr val="FF0000"/>
            </a:solidFill>
          </a:ln>
        </p:spPr>
      </p:pic>
    </p:spTree>
    <p:extLst>
      <p:ext uri="{BB962C8B-B14F-4D97-AF65-F5344CB8AC3E}">
        <p14:creationId xmlns:p14="http://schemas.microsoft.com/office/powerpoint/2010/main" val="1404713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620688"/>
            <a:ext cx="7848872" cy="648072"/>
          </a:xfrm>
        </p:spPr>
        <p:txBody>
          <a:bodyPr/>
          <a:lstStyle/>
          <a:p>
            <a:r>
              <a:rPr lang="ru-RU" b="1" dirty="0">
                <a:solidFill>
                  <a:srgbClr val="000066"/>
                </a:solidFill>
              </a:rPr>
              <a:t>Подписка на электронные ресурсы</a:t>
            </a:r>
          </a:p>
        </p:txBody>
      </p:sp>
      <p:sp>
        <p:nvSpPr>
          <p:cNvPr id="3" name="Объект 2"/>
          <p:cNvSpPr>
            <a:spLocks noGrp="1"/>
          </p:cNvSpPr>
          <p:nvPr>
            <p:ph idx="1"/>
          </p:nvPr>
        </p:nvSpPr>
        <p:spPr>
          <a:xfrm>
            <a:off x="179512" y="1268760"/>
            <a:ext cx="8856984" cy="4873063"/>
          </a:xfrm>
        </p:spPr>
        <p:txBody>
          <a:bodyPr/>
          <a:lstStyle/>
          <a:p>
            <a:pPr marL="0" indent="0">
              <a:buNone/>
            </a:pPr>
            <a:endParaRPr lang="ru-RU" sz="2800" dirty="0"/>
          </a:p>
          <a:p>
            <a:endParaRPr lang="ru-RU" sz="2800" dirty="0"/>
          </a:p>
          <a:p>
            <a:pPr marL="0" indent="0">
              <a:buNone/>
            </a:pPr>
            <a:endParaRPr lang="ru-RU" sz="2800" dirty="0"/>
          </a:p>
          <a:p>
            <a:pPr marL="0" indent="0">
              <a:buNone/>
            </a:pPr>
            <a:endParaRPr lang="ru-RU" sz="2800" dirty="0"/>
          </a:p>
          <a:p>
            <a:pPr marL="0" indent="0">
              <a:buNone/>
            </a:pPr>
            <a:r>
              <a:rPr lang="ru-RU" b="1" dirty="0"/>
              <a:t>                                                    </a:t>
            </a:r>
            <a:r>
              <a:rPr lang="ru-RU" sz="1600" b="1" dirty="0" err="1">
                <a:highlight>
                  <a:srgbClr val="DF7344"/>
                </a:highlight>
              </a:rPr>
              <a:t>Library</a:t>
            </a:r>
            <a:r>
              <a:rPr lang="ru-RU" sz="1600" b="1" dirty="0">
                <a:highlight>
                  <a:srgbClr val="DF7344"/>
                </a:highlight>
              </a:rPr>
              <a:t> of Latin Texts – online</a:t>
            </a:r>
            <a:endParaRPr lang="en-US" sz="1600" b="1" dirty="0">
              <a:highlight>
                <a:srgbClr val="DF7344"/>
              </a:highlight>
            </a:endParaRPr>
          </a:p>
          <a:p>
            <a:pPr marL="0" indent="0">
              <a:buNone/>
            </a:pPr>
            <a:endParaRPr lang="en-US" sz="2000" b="1" dirty="0">
              <a:highlight>
                <a:srgbClr val="DF7344"/>
              </a:highlight>
            </a:endParaRPr>
          </a:p>
          <a:p>
            <a:pPr marL="0" indent="0">
              <a:buNone/>
            </a:pPr>
            <a:r>
              <a:rPr lang="en-US" sz="1600" b="1" dirty="0">
                <a:highlight>
                  <a:srgbClr val="DF7344"/>
                </a:highlight>
              </a:rPr>
              <a:t>Index of Medieval Art</a:t>
            </a:r>
          </a:p>
          <a:p>
            <a:pPr marL="0" indent="0">
              <a:buNone/>
            </a:pPr>
            <a:r>
              <a:rPr lang="en-US" sz="2000" b="1" dirty="0">
                <a:highlight>
                  <a:srgbClr val="DF7344"/>
                </a:highlight>
              </a:rPr>
              <a:t>  </a:t>
            </a:r>
            <a:endParaRPr lang="ru-RU" sz="2000" b="1" dirty="0">
              <a:highlight>
                <a:srgbClr val="DF7344"/>
              </a:highlight>
            </a:endParaRPr>
          </a:p>
          <a:p>
            <a:pPr marL="0" indent="0">
              <a:buNone/>
            </a:pPr>
            <a:r>
              <a:rPr lang="en-US" sz="1600" b="1" dirty="0">
                <a:highlight>
                  <a:srgbClr val="DF7344"/>
                </a:highlight>
              </a:rPr>
              <a:t> </a:t>
            </a:r>
            <a:r>
              <a:rPr lang="en-US" sz="1600" b="1" dirty="0">
                <a:solidFill>
                  <a:srgbClr val="002D5C"/>
                </a:solidFill>
                <a:highlight>
                  <a:srgbClr val="DF7344"/>
                </a:highlight>
              </a:rPr>
              <a:t>Biographisch-Bibliographisches Kirchenlexikon</a:t>
            </a:r>
            <a:endParaRPr lang="en-US" sz="2000" b="1" dirty="0">
              <a:highlight>
                <a:srgbClr val="DF7344"/>
              </a:highlight>
            </a:endParaRPr>
          </a:p>
          <a:p>
            <a:pPr marL="0" indent="0">
              <a:buNone/>
            </a:pPr>
            <a:endParaRPr lang="ru-RU" sz="1600" b="1" dirty="0">
              <a:highlight>
                <a:srgbClr val="DF7344"/>
              </a:highlight>
            </a:endParaRPr>
          </a:p>
        </p:txBody>
      </p:sp>
      <p:pic>
        <p:nvPicPr>
          <p:cNvPr id="7" name="Рисунок 6">
            <a:extLst>
              <a:ext uri="{FF2B5EF4-FFF2-40B4-BE49-F238E27FC236}">
                <a16:creationId xmlns:a16="http://schemas.microsoft.com/office/drawing/2014/main" id="{50F3A1F7-8AB3-4CDF-A9E1-4CCA89FA555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01130" y="1349777"/>
            <a:ext cx="1030605" cy="1134110"/>
          </a:xfrm>
          <a:prstGeom prst="rect">
            <a:avLst/>
          </a:prstGeom>
          <a:noFill/>
        </p:spPr>
      </p:pic>
      <p:pic>
        <p:nvPicPr>
          <p:cNvPr id="8" name="Рисунок 7">
            <a:extLst>
              <a:ext uri="{FF2B5EF4-FFF2-40B4-BE49-F238E27FC236}">
                <a16:creationId xmlns:a16="http://schemas.microsoft.com/office/drawing/2014/main" id="{6C4A13F4-E74F-4B13-ADD4-03CB1F11C279}"/>
              </a:ext>
            </a:extLst>
          </p:cNvPr>
          <p:cNvPicPr/>
          <p:nvPr/>
        </p:nvPicPr>
        <p:blipFill>
          <a:blip r:embed="rId4"/>
          <a:stretch>
            <a:fillRect/>
          </a:stretch>
        </p:blipFill>
        <p:spPr>
          <a:xfrm>
            <a:off x="3891871" y="1400440"/>
            <a:ext cx="4505325" cy="828675"/>
          </a:xfrm>
          <a:prstGeom prst="rect">
            <a:avLst/>
          </a:prstGeom>
        </p:spPr>
      </p:pic>
      <p:pic>
        <p:nvPicPr>
          <p:cNvPr id="10" name="Рисунок 9">
            <a:extLst>
              <a:ext uri="{FF2B5EF4-FFF2-40B4-BE49-F238E27FC236}">
                <a16:creationId xmlns:a16="http://schemas.microsoft.com/office/drawing/2014/main" id="{34AC4602-11F2-4FB9-8982-F10942C91635}"/>
              </a:ext>
            </a:extLst>
          </p:cNvPr>
          <p:cNvPicPr/>
          <p:nvPr/>
        </p:nvPicPr>
        <p:blipFill>
          <a:blip r:embed="rId5"/>
          <a:stretch>
            <a:fillRect/>
          </a:stretch>
        </p:blipFill>
        <p:spPr>
          <a:xfrm>
            <a:off x="2627784" y="2346035"/>
            <a:ext cx="2381250" cy="542925"/>
          </a:xfrm>
          <a:prstGeom prst="rect">
            <a:avLst/>
          </a:prstGeom>
        </p:spPr>
      </p:pic>
      <p:pic>
        <p:nvPicPr>
          <p:cNvPr id="11" name="Рисунок 10" descr="http://www.brepols.net/style/img/brepols_banner.jpg">
            <a:extLst>
              <a:ext uri="{FF2B5EF4-FFF2-40B4-BE49-F238E27FC236}">
                <a16:creationId xmlns:a16="http://schemas.microsoft.com/office/drawing/2014/main" id="{41386C53-4E9A-4076-A39C-8F31EB322CD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90058" y="3031381"/>
            <a:ext cx="5940425" cy="425450"/>
          </a:xfrm>
          <a:prstGeom prst="rect">
            <a:avLst/>
          </a:prstGeom>
          <a:noFill/>
          <a:ln>
            <a:noFill/>
          </a:ln>
        </p:spPr>
      </p:pic>
      <p:pic>
        <p:nvPicPr>
          <p:cNvPr id="12" name="Рисунок 11">
            <a:extLst>
              <a:ext uri="{FF2B5EF4-FFF2-40B4-BE49-F238E27FC236}">
                <a16:creationId xmlns:a16="http://schemas.microsoft.com/office/drawing/2014/main" id="{0E9F88B4-AE1A-454F-B503-69C6E93DF9CF}"/>
              </a:ext>
            </a:extLst>
          </p:cNvPr>
          <p:cNvPicPr/>
          <p:nvPr/>
        </p:nvPicPr>
        <p:blipFill>
          <a:blip r:embed="rId7"/>
          <a:stretch>
            <a:fillRect/>
          </a:stretch>
        </p:blipFill>
        <p:spPr>
          <a:xfrm>
            <a:off x="1115616" y="3962241"/>
            <a:ext cx="4638675" cy="257175"/>
          </a:xfrm>
          <a:prstGeom prst="rect">
            <a:avLst/>
          </a:prstGeom>
        </p:spPr>
      </p:pic>
      <p:pic>
        <p:nvPicPr>
          <p:cNvPr id="13" name="Рисунок 12">
            <a:extLst>
              <a:ext uri="{FF2B5EF4-FFF2-40B4-BE49-F238E27FC236}">
                <a16:creationId xmlns:a16="http://schemas.microsoft.com/office/drawing/2014/main" id="{5CB86DEE-68BB-4AAA-ADEE-ECBC461876CF}"/>
              </a:ext>
            </a:extLst>
          </p:cNvPr>
          <p:cNvPicPr/>
          <p:nvPr/>
        </p:nvPicPr>
        <p:blipFill>
          <a:blip r:embed="rId8"/>
          <a:stretch>
            <a:fillRect/>
          </a:stretch>
        </p:blipFill>
        <p:spPr>
          <a:xfrm>
            <a:off x="3389784" y="4423566"/>
            <a:ext cx="3238500" cy="457200"/>
          </a:xfrm>
          <a:prstGeom prst="rect">
            <a:avLst/>
          </a:prstGeom>
        </p:spPr>
      </p:pic>
      <p:pic>
        <p:nvPicPr>
          <p:cNvPr id="14" name="Рисунок 13">
            <a:extLst>
              <a:ext uri="{FF2B5EF4-FFF2-40B4-BE49-F238E27FC236}">
                <a16:creationId xmlns:a16="http://schemas.microsoft.com/office/drawing/2014/main" id="{7B597149-B332-4CDE-9E66-75A9AA74424C}"/>
              </a:ext>
            </a:extLst>
          </p:cNvPr>
          <p:cNvPicPr/>
          <p:nvPr/>
        </p:nvPicPr>
        <p:blipFill>
          <a:blip r:embed="rId9"/>
          <a:stretch>
            <a:fillRect/>
          </a:stretch>
        </p:blipFill>
        <p:spPr>
          <a:xfrm>
            <a:off x="2465307" y="5267428"/>
            <a:ext cx="5940425" cy="874395"/>
          </a:xfrm>
          <a:prstGeom prst="rect">
            <a:avLst/>
          </a:prstGeom>
        </p:spPr>
      </p:pic>
      <p:pic>
        <p:nvPicPr>
          <p:cNvPr id="17" name="Рисунок 16" descr="Footer logo"/>
          <p:cNvPicPr/>
          <p:nvPr/>
        </p:nvPicPr>
        <p:blipFill>
          <a:blip r:embed="rId10">
            <a:extLst>
              <a:ext uri="{28A0092B-C50C-407E-A947-70E740481C1C}">
                <a14:useLocalDpi xmlns:a14="http://schemas.microsoft.com/office/drawing/2010/main" val="0"/>
              </a:ext>
            </a:extLst>
          </a:blip>
          <a:srcRect/>
          <a:stretch>
            <a:fillRect/>
          </a:stretch>
        </p:blipFill>
        <p:spPr bwMode="auto">
          <a:xfrm>
            <a:off x="7236296" y="4439441"/>
            <a:ext cx="1397000" cy="425450"/>
          </a:xfrm>
          <a:prstGeom prst="rect">
            <a:avLst/>
          </a:prstGeom>
          <a:noFill/>
          <a:ln>
            <a:noFill/>
          </a:ln>
        </p:spPr>
      </p:pic>
      <p:pic>
        <p:nvPicPr>
          <p:cNvPr id="18" name="Рисунок 17" descr="Geopolitical Futures"/>
          <p:cNvPicPr/>
          <p:nvPr/>
        </p:nvPicPr>
        <p:blipFill>
          <a:blip r:embed="rId11">
            <a:extLst>
              <a:ext uri="{28A0092B-C50C-407E-A947-70E740481C1C}">
                <a14:useLocalDpi xmlns:a14="http://schemas.microsoft.com/office/drawing/2010/main" val="0"/>
              </a:ext>
            </a:extLst>
          </a:blip>
          <a:srcRect/>
          <a:stretch>
            <a:fillRect/>
          </a:stretch>
        </p:blipFill>
        <p:spPr bwMode="auto">
          <a:xfrm>
            <a:off x="199593" y="2521779"/>
            <a:ext cx="1860550" cy="403225"/>
          </a:xfrm>
          <a:prstGeom prst="rect">
            <a:avLst/>
          </a:prstGeom>
          <a:noFill/>
          <a:ln>
            <a:noFill/>
          </a:ln>
        </p:spPr>
      </p:pic>
      <p:pic>
        <p:nvPicPr>
          <p:cNvPr id="19" name="Рисунок 18" descr="Sketch Engine"/>
          <p:cNvPicPr/>
          <p:nvPr/>
        </p:nvPicPr>
        <p:blipFill>
          <a:blip r:embed="rId12">
            <a:extLst>
              <a:ext uri="{28A0092B-C50C-407E-A947-70E740481C1C}">
                <a14:useLocalDpi xmlns:a14="http://schemas.microsoft.com/office/drawing/2010/main" val="0"/>
              </a:ext>
            </a:extLst>
          </a:blip>
          <a:srcRect/>
          <a:stretch>
            <a:fillRect/>
          </a:stretch>
        </p:blipFill>
        <p:spPr bwMode="auto">
          <a:xfrm>
            <a:off x="6144533" y="2246387"/>
            <a:ext cx="1695450" cy="770890"/>
          </a:xfrm>
          <a:prstGeom prst="rect">
            <a:avLst/>
          </a:prstGeom>
          <a:noFill/>
          <a:ln>
            <a:noFill/>
          </a:ln>
        </p:spPr>
      </p:pic>
      <p:sp>
        <p:nvSpPr>
          <p:cNvPr id="16" name="Номер слайда 15"/>
          <p:cNvSpPr>
            <a:spLocks noGrp="1"/>
          </p:cNvSpPr>
          <p:nvPr>
            <p:ph type="sldNum" sz="quarter" idx="12"/>
          </p:nvPr>
        </p:nvSpPr>
        <p:spPr/>
        <p:txBody>
          <a:bodyPr/>
          <a:lstStyle/>
          <a:p>
            <a:pPr>
              <a:defRPr/>
            </a:pPr>
            <a:fld id="{E8B3C8D9-4788-4563-AB7C-CB3F503C8341}" type="slidenum">
              <a:rPr lang="ru-RU" smtClean="0"/>
              <a:pPr>
                <a:defRPr/>
              </a:pPr>
              <a:t>49</a:t>
            </a:fld>
            <a:endParaRPr lang="ru-RU" dirty="0"/>
          </a:p>
        </p:txBody>
      </p:sp>
    </p:spTree>
    <p:extLst>
      <p:ext uri="{BB962C8B-B14F-4D97-AF65-F5344CB8AC3E}">
        <p14:creationId xmlns:p14="http://schemas.microsoft.com/office/powerpoint/2010/main" val="1532307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474A7873-FFC7-4226-90D9-EEA8B07C9435}"/>
              </a:ext>
            </a:extLst>
          </p:cNvPr>
          <p:cNvSpPr>
            <a:spLocks noGrp="1"/>
          </p:cNvSpPr>
          <p:nvPr>
            <p:ph type="sldNum" sz="quarter" idx="12"/>
          </p:nvPr>
        </p:nvSpPr>
        <p:spPr/>
        <p:txBody>
          <a:bodyPr/>
          <a:lstStyle/>
          <a:p>
            <a:pPr>
              <a:defRPr/>
            </a:pPr>
            <a:fld id="{E8B3C8D9-4788-4563-AB7C-CB3F503C8341}" type="slidenum">
              <a:rPr lang="ru-RU" smtClean="0"/>
              <a:pPr>
                <a:defRPr/>
              </a:pPr>
              <a:t>5</a:t>
            </a:fld>
            <a:endParaRPr lang="ru-RU" dirty="0"/>
          </a:p>
        </p:txBody>
      </p:sp>
      <p:pic>
        <p:nvPicPr>
          <p:cNvPr id="5" name="Рисунок 4">
            <a:extLst>
              <a:ext uri="{FF2B5EF4-FFF2-40B4-BE49-F238E27FC236}">
                <a16:creationId xmlns:a16="http://schemas.microsoft.com/office/drawing/2014/main" id="{83BCAEC5-7F0C-4072-800B-D6D4559A8BDD}"/>
              </a:ext>
            </a:extLst>
          </p:cNvPr>
          <p:cNvPicPr>
            <a:picLocks noChangeAspect="1"/>
          </p:cNvPicPr>
          <p:nvPr/>
        </p:nvPicPr>
        <p:blipFill rotWithShape="1">
          <a:blip r:embed="rId3"/>
          <a:srcRect l="15647" t="3800" r="15841"/>
          <a:stretch/>
        </p:blipFill>
        <p:spPr>
          <a:xfrm>
            <a:off x="68536" y="540044"/>
            <a:ext cx="7959848" cy="5625260"/>
          </a:xfrm>
          <a:prstGeom prst="rect">
            <a:avLst/>
          </a:prstGeom>
        </p:spPr>
      </p:pic>
      <p:pic>
        <p:nvPicPr>
          <p:cNvPr id="6" name="Рисунок 5">
            <a:extLst>
              <a:ext uri="{FF2B5EF4-FFF2-40B4-BE49-F238E27FC236}">
                <a16:creationId xmlns:a16="http://schemas.microsoft.com/office/drawing/2014/main" id="{612D23FC-E1E1-41DB-88A3-29ED404F4E41}"/>
              </a:ext>
            </a:extLst>
          </p:cNvPr>
          <p:cNvPicPr>
            <a:picLocks noChangeAspect="1"/>
          </p:cNvPicPr>
          <p:nvPr/>
        </p:nvPicPr>
        <p:blipFill>
          <a:blip r:embed="rId4"/>
          <a:stretch>
            <a:fillRect/>
          </a:stretch>
        </p:blipFill>
        <p:spPr>
          <a:xfrm>
            <a:off x="3564049" y="3364224"/>
            <a:ext cx="5552499" cy="1639698"/>
          </a:xfrm>
          <a:prstGeom prst="rect">
            <a:avLst/>
          </a:prstGeom>
          <a:ln w="28575">
            <a:solidFill>
              <a:srgbClr val="FF0000"/>
            </a:solidFill>
          </a:ln>
        </p:spPr>
      </p:pic>
      <p:sp>
        <p:nvSpPr>
          <p:cNvPr id="7" name="Стрелка влево 2">
            <a:extLst>
              <a:ext uri="{FF2B5EF4-FFF2-40B4-BE49-F238E27FC236}">
                <a16:creationId xmlns:a16="http://schemas.microsoft.com/office/drawing/2014/main" id="{CD8BCAEC-1A68-4419-9187-18EA34FD696F}"/>
              </a:ext>
            </a:extLst>
          </p:cNvPr>
          <p:cNvSpPr/>
          <p:nvPr/>
        </p:nvSpPr>
        <p:spPr>
          <a:xfrm>
            <a:off x="3059832" y="3717032"/>
            <a:ext cx="424219" cy="360040"/>
          </a:xfrm>
          <a:prstGeom prst="lef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a:extLst>
              <a:ext uri="{FF2B5EF4-FFF2-40B4-BE49-F238E27FC236}">
                <a16:creationId xmlns:a16="http://schemas.microsoft.com/office/drawing/2014/main" id="{4795DF72-8A07-4E5A-A9A2-56E1E6671238}"/>
              </a:ext>
            </a:extLst>
          </p:cNvPr>
          <p:cNvSpPr/>
          <p:nvPr/>
        </p:nvSpPr>
        <p:spPr>
          <a:xfrm>
            <a:off x="3732583" y="5064834"/>
            <a:ext cx="5215433" cy="108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Самая цитируемая статья Волгоградского ГТУ в </a:t>
            </a:r>
            <a:r>
              <a:rPr lang="en-US" sz="2000" dirty="0">
                <a:latin typeface="Times New Roman" panose="02020603050405020304" pitchFamily="18" charset="0"/>
                <a:cs typeface="Times New Roman" panose="02020603050405020304" pitchFamily="18" charset="0"/>
              </a:rPr>
              <a:t>Web of Science Core Collection</a:t>
            </a:r>
            <a:r>
              <a:rPr lang="ru-RU" sz="2000" dirty="0">
                <a:latin typeface="Times New Roman" panose="02020603050405020304" pitchFamily="18" charset="0"/>
                <a:cs typeface="Times New Roman" panose="02020603050405020304" pitchFamily="18" charset="0"/>
              </a:rPr>
              <a:t> за период с 2013 по 2018 год</a:t>
            </a:r>
          </a:p>
        </p:txBody>
      </p:sp>
    </p:spTree>
    <p:extLst>
      <p:ext uri="{BB962C8B-B14F-4D97-AF65-F5344CB8AC3E}">
        <p14:creationId xmlns:p14="http://schemas.microsoft.com/office/powerpoint/2010/main" val="34607256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5157192"/>
            <a:ext cx="3384376" cy="523220"/>
          </a:xfrm>
          <a:prstGeom prst="rect">
            <a:avLst/>
          </a:prstGeom>
          <a:noFill/>
        </p:spPr>
        <p:txBody>
          <a:bodyPr wrap="square" rtlCol="0">
            <a:spAutoFit/>
          </a:bodyPr>
          <a:lstStyle/>
          <a:p>
            <a:pPr algn="ctr"/>
            <a:r>
              <a:rPr lang="en-US" sz="2800" b="1" dirty="0">
                <a:solidFill>
                  <a:schemeClr val="bg2"/>
                </a:solidFill>
                <a:latin typeface="+mn-lt"/>
              </a:rPr>
              <a:t>podpiska@neicon.ru</a:t>
            </a:r>
            <a:endParaRPr lang="ru-RU" sz="2800" b="1" dirty="0">
              <a:solidFill>
                <a:schemeClr val="bg2"/>
              </a:solidFill>
              <a:latin typeface="+mn-lt"/>
            </a:endParaRPr>
          </a:p>
        </p:txBody>
      </p:sp>
      <p:sp>
        <p:nvSpPr>
          <p:cNvPr id="4" name="Прямоугольник 3"/>
          <p:cNvSpPr/>
          <p:nvPr/>
        </p:nvSpPr>
        <p:spPr>
          <a:xfrm>
            <a:off x="0" y="1484784"/>
            <a:ext cx="9144000" cy="1323439"/>
          </a:xfrm>
          <a:prstGeom prst="rect">
            <a:avLst/>
          </a:prstGeom>
        </p:spPr>
        <p:txBody>
          <a:bodyPr wrap="square">
            <a:spAutoFit/>
          </a:bodyPr>
          <a:lstStyle/>
          <a:p>
            <a:pPr algn="ctr"/>
            <a:r>
              <a:rPr lang="ru-RU" sz="8000" dirty="0">
                <a:solidFill>
                  <a:schemeClr val="bg1"/>
                </a:solidFill>
                <a:latin typeface="Calibri Light" panose="020F0302020204030204" pitchFamily="34" charset="0"/>
                <a:ea typeface="Tahoma" panose="020B0604030504040204" pitchFamily="34" charset="0"/>
                <a:cs typeface="Calibri Light" panose="020F0302020204030204" pitchFamily="34" charset="0"/>
              </a:rPr>
              <a:t>ОБРАЩАЙТЕСЬ!</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8B3C8D9-4788-4563-AB7C-CB3F503C8341}" type="slidenum">
              <a:rPr lang="ru-RU" smtClean="0"/>
              <a:pPr>
                <a:defRPr/>
              </a:pPr>
              <a:t>6</a:t>
            </a:fld>
            <a:endParaRPr lang="ru-RU" dirty="0"/>
          </a:p>
        </p:txBody>
      </p:sp>
      <p:pic>
        <p:nvPicPr>
          <p:cNvPr id="23" name="Рисунок 22">
            <a:extLst>
              <a:ext uri="{FF2B5EF4-FFF2-40B4-BE49-F238E27FC236}">
                <a16:creationId xmlns:a16="http://schemas.microsoft.com/office/drawing/2014/main" id="{14BA9366-8FF9-42DE-A820-E6746DC2FD73}"/>
              </a:ext>
            </a:extLst>
          </p:cNvPr>
          <p:cNvPicPr>
            <a:picLocks noChangeAspect="1"/>
          </p:cNvPicPr>
          <p:nvPr/>
        </p:nvPicPr>
        <p:blipFill>
          <a:blip r:embed="rId3"/>
          <a:stretch>
            <a:fillRect/>
          </a:stretch>
        </p:blipFill>
        <p:spPr>
          <a:xfrm>
            <a:off x="341784" y="548680"/>
            <a:ext cx="8460432" cy="5616624"/>
          </a:xfrm>
          <a:prstGeom prst="rect">
            <a:avLst/>
          </a:prstGeom>
        </p:spPr>
      </p:pic>
      <p:pic>
        <p:nvPicPr>
          <p:cNvPr id="29" name="Рисунок 28">
            <a:extLst>
              <a:ext uri="{FF2B5EF4-FFF2-40B4-BE49-F238E27FC236}">
                <a16:creationId xmlns:a16="http://schemas.microsoft.com/office/drawing/2014/main" id="{5016D669-4E69-4B91-BA0E-A7B9B74E5AAE}"/>
              </a:ext>
            </a:extLst>
          </p:cNvPr>
          <p:cNvPicPr>
            <a:picLocks noChangeAspect="1"/>
          </p:cNvPicPr>
          <p:nvPr/>
        </p:nvPicPr>
        <p:blipFill rotWithShape="1">
          <a:blip r:embed="rId4"/>
          <a:srcRect l="-1" t="41" r="533" b="44312"/>
          <a:stretch/>
        </p:blipFill>
        <p:spPr>
          <a:xfrm>
            <a:off x="370734" y="1484784"/>
            <a:ext cx="6918484" cy="4578963"/>
          </a:xfrm>
          <a:prstGeom prst="rect">
            <a:avLst/>
          </a:prstGeom>
          <a:solidFill>
            <a:srgbClr val="FF0000"/>
          </a:solidFill>
          <a:ln w="38100">
            <a:solidFill>
              <a:srgbClr val="FF0000"/>
            </a:solidFill>
          </a:ln>
        </p:spPr>
      </p:pic>
      <p:pic>
        <p:nvPicPr>
          <p:cNvPr id="31" name="Рисунок 30">
            <a:extLst>
              <a:ext uri="{FF2B5EF4-FFF2-40B4-BE49-F238E27FC236}">
                <a16:creationId xmlns:a16="http://schemas.microsoft.com/office/drawing/2014/main" id="{5C7AF1F6-7C91-48B0-8C90-EDE32FC6AED8}"/>
              </a:ext>
            </a:extLst>
          </p:cNvPr>
          <p:cNvPicPr>
            <a:picLocks noChangeAspect="1"/>
          </p:cNvPicPr>
          <p:nvPr/>
        </p:nvPicPr>
        <p:blipFill rotWithShape="1">
          <a:blip r:embed="rId4"/>
          <a:srcRect l="371" t="56768" r="13055" b="253"/>
          <a:stretch/>
        </p:blipFill>
        <p:spPr>
          <a:xfrm>
            <a:off x="3635896" y="2204864"/>
            <a:ext cx="5026926" cy="2952328"/>
          </a:xfrm>
          <a:prstGeom prst="rect">
            <a:avLst/>
          </a:prstGeom>
          <a:ln w="38100">
            <a:solidFill>
              <a:srgbClr val="FF0000"/>
            </a:solidFill>
          </a:ln>
        </p:spPr>
      </p:pic>
    </p:spTree>
    <p:extLst>
      <p:ext uri="{BB962C8B-B14F-4D97-AF65-F5344CB8AC3E}">
        <p14:creationId xmlns:p14="http://schemas.microsoft.com/office/powerpoint/2010/main" val="3998033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DD76E91-33E9-41B4-B633-2E48CDAEBE24}"/>
              </a:ext>
            </a:extLst>
          </p:cNvPr>
          <p:cNvSpPr/>
          <p:nvPr/>
        </p:nvSpPr>
        <p:spPr bwMode="auto">
          <a:xfrm>
            <a:off x="312336" y="980728"/>
            <a:ext cx="8519328" cy="5112568"/>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endParaRPr lang="ru-RU" sz="4000" b="1" dirty="0">
              <a:solidFill>
                <a:srgbClr val="F8F8F8"/>
              </a:solidFill>
              <a:latin typeface="+mj-lt"/>
            </a:endParaRPr>
          </a:p>
          <a:p>
            <a:pPr lvl="0" algn="ctr"/>
            <a:r>
              <a:rPr lang="ru-RU" sz="5400" b="1" dirty="0">
                <a:solidFill>
                  <a:srgbClr val="F8F8F8"/>
                </a:solidFill>
                <a:latin typeface="+mj-lt"/>
              </a:rPr>
              <a:t>РЕСУРСЫ НА ПЛАТФОРМЕ</a:t>
            </a:r>
          </a:p>
          <a:p>
            <a:pPr lvl="0" algn="ctr"/>
            <a:r>
              <a:rPr lang="en-US" sz="5400" b="1" dirty="0">
                <a:solidFill>
                  <a:srgbClr val="F8F8F8"/>
                </a:solidFill>
                <a:latin typeface="+mj-lt"/>
              </a:rPr>
              <a:t>EBSCO</a:t>
            </a:r>
          </a:p>
        </p:txBody>
      </p:sp>
      <p:sp>
        <p:nvSpPr>
          <p:cNvPr id="10" name="Номер слайда 3">
            <a:extLst>
              <a:ext uri="{FF2B5EF4-FFF2-40B4-BE49-F238E27FC236}">
                <a16:creationId xmlns:a16="http://schemas.microsoft.com/office/drawing/2014/main" id="{1C703204-FA58-41B4-8BE7-18443ECFBB2B}"/>
              </a:ext>
            </a:extLst>
          </p:cNvPr>
          <p:cNvSpPr txBox="1">
            <a:spLocks/>
          </p:cNvSpPr>
          <p:nvPr/>
        </p:nvSpPr>
        <p:spPr>
          <a:xfrm>
            <a:off x="-29448" y="6381328"/>
            <a:ext cx="683568" cy="313184"/>
          </a:xfrm>
          <a:prstGeom prst="rect">
            <a:avLst/>
          </a:prstGeom>
        </p:spPr>
        <p:txBody>
          <a:bodyPr/>
          <a:ls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defRPr/>
            </a:pPr>
            <a:fld id="{E8B3C8D9-4788-4563-AB7C-CB3F503C8341}" type="slidenum">
              <a:rPr lang="ru-RU" sz="1800" b="1">
                <a:solidFill>
                  <a:schemeClr val="bg1"/>
                </a:solidFill>
                <a:latin typeface="Arial Black" pitchFamily="34" charset="0"/>
              </a:rPr>
              <a:pPr algn="ctr">
                <a:defRPr/>
              </a:pPr>
              <a:t>7</a:t>
            </a:fld>
            <a:endParaRPr lang="ru-RU" sz="1800" b="1" dirty="0">
              <a:solidFill>
                <a:schemeClr val="bg1"/>
              </a:solidFill>
              <a:latin typeface="Arial Black" pitchFamily="34" charset="0"/>
            </a:endParaRPr>
          </a:p>
        </p:txBody>
      </p:sp>
    </p:spTree>
    <p:extLst>
      <p:ext uri="{BB962C8B-B14F-4D97-AF65-F5344CB8AC3E}">
        <p14:creationId xmlns:p14="http://schemas.microsoft.com/office/powerpoint/2010/main" val="161386646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60C2E6F-649B-4018-862E-7053608DFBD0}"/>
              </a:ext>
            </a:extLst>
          </p:cNvPr>
          <p:cNvSpPr>
            <a:spLocks noGrp="1"/>
          </p:cNvSpPr>
          <p:nvPr>
            <p:ph type="title"/>
          </p:nvPr>
        </p:nvSpPr>
        <p:spPr/>
        <p:txBody>
          <a:bodyPr/>
          <a:lstStyle/>
          <a:p>
            <a:pPr>
              <a:defRPr/>
            </a:pPr>
            <a:r>
              <a:rPr lang="ru-RU" b="1" dirty="0">
                <a:solidFill>
                  <a:srgbClr val="000066"/>
                </a:solidFill>
              </a:rPr>
              <a:t/>
            </a:r>
            <a:br>
              <a:rPr lang="ru-RU" b="1" dirty="0">
                <a:solidFill>
                  <a:srgbClr val="000066"/>
                </a:solidFill>
              </a:rPr>
            </a:br>
            <a:r>
              <a:rPr lang="ru-RU" sz="3200" b="1" dirty="0">
                <a:solidFill>
                  <a:schemeClr val="tx2"/>
                </a:solidFill>
                <a:latin typeface="+mn-lt"/>
              </a:rPr>
              <a:t>КНИГИ</a:t>
            </a:r>
            <a:endParaRPr lang="en-US" sz="3200" b="1" dirty="0">
              <a:solidFill>
                <a:schemeClr val="tx2"/>
              </a:solidFill>
              <a:latin typeface="+mn-lt"/>
            </a:endParaRPr>
          </a:p>
        </p:txBody>
      </p:sp>
      <p:pic>
        <p:nvPicPr>
          <p:cNvPr id="12" name="Рисунок 11">
            <a:extLst>
              <a:ext uri="{FF2B5EF4-FFF2-40B4-BE49-F238E27FC236}">
                <a16:creationId xmlns:a16="http://schemas.microsoft.com/office/drawing/2014/main" id="{92C4FDE9-87E4-4299-8576-8BA7759E5663}"/>
              </a:ext>
            </a:extLst>
          </p:cNvPr>
          <p:cNvPicPr>
            <a:picLocks noChangeAspect="1"/>
          </p:cNvPicPr>
          <p:nvPr/>
        </p:nvPicPr>
        <p:blipFill>
          <a:blip r:embed="rId2"/>
          <a:stretch>
            <a:fillRect/>
          </a:stretch>
        </p:blipFill>
        <p:spPr>
          <a:xfrm>
            <a:off x="6516216" y="679343"/>
            <a:ext cx="1777380" cy="402873"/>
          </a:xfrm>
          <a:prstGeom prst="rect">
            <a:avLst/>
          </a:prstGeom>
        </p:spPr>
      </p:pic>
      <p:pic>
        <p:nvPicPr>
          <p:cNvPr id="13" name="Picture 2" descr="Multicore Simulation of Power System Transients [Cov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824" y="1219200"/>
            <a:ext cx="1422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The Handbook of Electrical Resistivity : New Materials and Pressure Effects [Cov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3951" y="1236779"/>
            <a:ext cx="1447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Protection of Electricity Distribution Networks [Cove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2473" y="1232587"/>
            <a:ext cx="152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Book Jack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6853" y="1236779"/>
            <a:ext cx="1447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Book Jack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584" y="3750940"/>
            <a:ext cx="1473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Book Jacke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24673" y="3769990"/>
            <a:ext cx="1447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Book Jacke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3039" y="3789040"/>
            <a:ext cx="1422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Book Jacke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20272" y="3791407"/>
            <a:ext cx="1447800" cy="2182813"/>
          </a:xfrm>
          <a:prstGeom prst="rect">
            <a:avLst/>
          </a:prstGeom>
          <a:solidFill>
            <a:schemeClr val="accent6">
              <a:lumMod val="60000"/>
              <a:lumOff val="40000"/>
            </a:schemeClr>
          </a:solidFill>
          <a:ln>
            <a:noFill/>
          </a:ln>
        </p:spPr>
      </p:pic>
      <p:sp>
        <p:nvSpPr>
          <p:cNvPr id="22" name="Номер слайда 3"/>
          <p:cNvSpPr txBox="1">
            <a:spLocks/>
          </p:cNvSpPr>
          <p:nvPr/>
        </p:nvSpPr>
        <p:spPr>
          <a:xfrm>
            <a:off x="107504" y="6381328"/>
            <a:ext cx="504056" cy="360040"/>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ru-RU"/>
            </a:defPPr>
            <a:lvl1pPr algn="ctr">
              <a:defRPr sz="1800" b="1">
                <a:solidFill>
                  <a:schemeClr val="bg1"/>
                </a:solidFill>
                <a:latin typeface="Arial Black" pitchFamily="34" charset="0"/>
              </a:defRPr>
            </a:lvl1pPr>
          </a:lstStyle>
          <a:p>
            <a:fld id="{E8B3C8D9-4788-4563-AB7C-CB3F503C8341}" type="slidenum">
              <a:rPr lang="ru-RU"/>
              <a:pPr/>
              <a:t>8</a:t>
            </a:fld>
            <a:endParaRPr lang="ru-RU" dirty="0"/>
          </a:p>
        </p:txBody>
      </p:sp>
    </p:spTree>
    <p:extLst>
      <p:ext uri="{BB962C8B-B14F-4D97-AF65-F5344CB8AC3E}">
        <p14:creationId xmlns:p14="http://schemas.microsoft.com/office/powerpoint/2010/main" val="54722445"/>
      </p:ext>
    </p:extLst>
  </p:cSld>
  <p:clrMapOvr>
    <a:masterClrMapping/>
  </p:clrMapOvr>
  <p:transition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8A1A4F-E71D-46E2-86E7-26996F799492}"/>
              </a:ext>
            </a:extLst>
          </p:cNvPr>
          <p:cNvSpPr>
            <a:spLocks noGrp="1"/>
          </p:cNvSpPr>
          <p:nvPr>
            <p:ph type="title"/>
          </p:nvPr>
        </p:nvSpPr>
        <p:spPr>
          <a:xfrm>
            <a:off x="395536" y="620688"/>
            <a:ext cx="8352928" cy="432048"/>
          </a:xfrm>
        </p:spPr>
        <p:txBody>
          <a:bodyPr/>
          <a:lstStyle/>
          <a:p>
            <a:r>
              <a:rPr lang="ru-RU" b="1" dirty="0"/>
              <a:t>КНИГИ</a:t>
            </a:r>
            <a:endParaRPr lang="ru-RU" b="1" dirty="0">
              <a:solidFill>
                <a:srgbClr val="000066"/>
              </a:solidFill>
            </a:endParaRPr>
          </a:p>
        </p:txBody>
      </p:sp>
      <p:sp>
        <p:nvSpPr>
          <p:cNvPr id="3" name="Объект 2">
            <a:extLst>
              <a:ext uri="{FF2B5EF4-FFF2-40B4-BE49-F238E27FC236}">
                <a16:creationId xmlns:a16="http://schemas.microsoft.com/office/drawing/2014/main" id="{8C0A3B62-D664-4DF3-9727-ABBF7357C8FA}"/>
              </a:ext>
            </a:extLst>
          </p:cNvPr>
          <p:cNvSpPr>
            <a:spLocks noGrp="1"/>
          </p:cNvSpPr>
          <p:nvPr>
            <p:ph idx="1"/>
          </p:nvPr>
        </p:nvSpPr>
        <p:spPr>
          <a:xfrm>
            <a:off x="395536" y="1052736"/>
            <a:ext cx="8568952" cy="5112568"/>
          </a:xfrm>
        </p:spPr>
        <p:txBody>
          <a:bodyPr/>
          <a:lstStyle/>
          <a:p>
            <a:pPr marL="0" indent="0">
              <a:buNone/>
            </a:pPr>
            <a:r>
              <a:rPr lang="en-US" sz="2800" b="1" u="sng" dirty="0">
                <a:solidFill>
                  <a:srgbClr val="0070C0"/>
                </a:solidFill>
              </a:rPr>
              <a:t>EBSCOhost Collection Manager</a:t>
            </a:r>
            <a:r>
              <a:rPr lang="en-US" sz="2800" b="1" u="sng" dirty="0">
                <a:solidFill>
                  <a:srgbClr val="0070C0"/>
                </a:solidFill>
                <a:hlinkClick r:id="rId3"/>
              </a:rPr>
              <a:t> https://ecm.ebscohost.com</a:t>
            </a:r>
            <a:r>
              <a:rPr lang="en-US" sz="2800" b="1" u="sng" dirty="0">
                <a:solidFill>
                  <a:srgbClr val="0070C0"/>
                </a:solidFill>
              </a:rPr>
              <a:t> </a:t>
            </a:r>
          </a:p>
          <a:p>
            <a:pPr marL="0" indent="0">
              <a:buNone/>
            </a:pPr>
            <a:r>
              <a:rPr lang="ru-RU" sz="2400" b="1" dirty="0">
                <a:solidFill>
                  <a:srgbClr val="FF0000"/>
                </a:solidFill>
              </a:rPr>
              <a:t>около 1 млн названий книг, </a:t>
            </a:r>
            <a:r>
              <a:rPr lang="en-US" sz="2400" b="1" dirty="0">
                <a:solidFill>
                  <a:srgbClr val="FF0000"/>
                </a:solidFill>
              </a:rPr>
              <a:t>~ 10% DRM-Free</a:t>
            </a:r>
            <a:endParaRPr lang="en-US" sz="2400" b="1" u="sng" dirty="0">
              <a:solidFill>
                <a:srgbClr val="0070C0"/>
              </a:solidFill>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1997345"/>
            <a:ext cx="7267674" cy="4170904"/>
          </a:xfrm>
          <a:prstGeom prst="rect">
            <a:avLst/>
          </a:prstGeom>
        </p:spPr>
      </p:pic>
      <p:sp>
        <p:nvSpPr>
          <p:cNvPr id="4" name="Номер слайда 3"/>
          <p:cNvSpPr>
            <a:spLocks noGrp="1"/>
          </p:cNvSpPr>
          <p:nvPr>
            <p:ph type="sldNum" sz="quarter" idx="12"/>
          </p:nvPr>
        </p:nvSpPr>
        <p:spPr/>
        <p:txBody>
          <a:bodyPr/>
          <a:lstStyle/>
          <a:p>
            <a:pPr>
              <a:defRPr/>
            </a:pPr>
            <a:fld id="{E8B3C8D9-4788-4563-AB7C-CB3F503C8341}" type="slidenum">
              <a:rPr lang="ru-RU" smtClean="0"/>
              <a:pPr>
                <a:defRPr/>
              </a:pPr>
              <a:t>9</a:t>
            </a:fld>
            <a:endParaRPr lang="ru-RU" dirty="0"/>
          </a:p>
        </p:txBody>
      </p:sp>
      <p:pic>
        <p:nvPicPr>
          <p:cNvPr id="6" name="Рисунок 5">
            <a:extLst>
              <a:ext uri="{FF2B5EF4-FFF2-40B4-BE49-F238E27FC236}">
                <a16:creationId xmlns:a16="http://schemas.microsoft.com/office/drawing/2014/main" id="{CF9B8606-8F25-40BB-803C-22B82E2B9239}"/>
              </a:ext>
            </a:extLst>
          </p:cNvPr>
          <p:cNvPicPr>
            <a:picLocks noChangeAspect="1"/>
          </p:cNvPicPr>
          <p:nvPr/>
        </p:nvPicPr>
        <p:blipFill>
          <a:blip r:embed="rId5"/>
          <a:stretch>
            <a:fillRect/>
          </a:stretch>
        </p:blipFill>
        <p:spPr>
          <a:xfrm>
            <a:off x="6442242" y="649863"/>
            <a:ext cx="1777380" cy="402873"/>
          </a:xfrm>
          <a:prstGeom prst="rect">
            <a:avLst/>
          </a:prstGeom>
        </p:spPr>
      </p:pic>
    </p:spTree>
    <p:extLst>
      <p:ext uri="{BB962C8B-B14F-4D97-AF65-F5344CB8AC3E}">
        <p14:creationId xmlns:p14="http://schemas.microsoft.com/office/powerpoint/2010/main" val="1092279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NEICON">
  <a:themeElements>
    <a:clrScheme name="NEICON">
      <a:dk1>
        <a:sysClr val="windowText" lastClr="000000"/>
      </a:dk1>
      <a:lt1>
        <a:sysClr val="window" lastClr="FFFFFF"/>
      </a:lt1>
      <a:dk2>
        <a:srgbClr val="002D5C"/>
      </a:dk2>
      <a:lt2>
        <a:srgbClr val="63ABD7"/>
      </a:lt2>
      <a:accent1>
        <a:srgbClr val="5281AB"/>
      </a:accent1>
      <a:accent2>
        <a:srgbClr val="0E5788"/>
      </a:accent2>
      <a:accent3>
        <a:srgbClr val="A2192B"/>
      </a:accent3>
      <a:accent4>
        <a:srgbClr val="004E6C"/>
      </a:accent4>
      <a:accent5>
        <a:srgbClr val="02485C"/>
      </a:accent5>
      <a:accent6>
        <a:srgbClr val="0B5394"/>
      </a:accent6>
      <a:hlink>
        <a:srgbClr val="5281AB"/>
      </a:hlink>
      <a:folHlink>
        <a:srgbClr val="7F7F7F"/>
      </a:folHlink>
    </a:clrScheme>
    <a:fontScheme name="НЭИКОН">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Кактус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Кактус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Кактус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Кактус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Кактус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Кактус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6329</TotalTime>
  <Words>1476</Words>
  <Application>Microsoft Office PowerPoint</Application>
  <PresentationFormat>Экран (4:3)</PresentationFormat>
  <Paragraphs>362</Paragraphs>
  <Slides>50</Slides>
  <Notes>41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50</vt:i4>
      </vt:variant>
    </vt:vector>
  </HeadingPairs>
  <TitlesOfParts>
    <vt:vector size="62" baseType="lpstr">
      <vt:lpstr>Arial</vt:lpstr>
      <vt:lpstr>Arial Black</vt:lpstr>
      <vt:lpstr>Arial Narrow</vt:lpstr>
      <vt:lpstr>Calibri</vt:lpstr>
      <vt:lpstr>Calibri Light</vt:lpstr>
      <vt:lpstr>Consolas</vt:lpstr>
      <vt:lpstr>Georgia</vt:lpstr>
      <vt:lpstr>Tahoma</vt:lpstr>
      <vt:lpstr>Times New Roman</vt:lpstr>
      <vt:lpstr>Trebuchet MS</vt:lpstr>
      <vt:lpstr>Wingdings</vt:lpstr>
      <vt:lpstr>NEICON</vt:lpstr>
      <vt:lpstr>Зарубежные электронные ресурсы для российских университетов: многообразие и репертуар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КНИГИ</vt:lpstr>
      <vt:lpstr>КНИГИ</vt:lpstr>
      <vt:lpstr>DRM -free</vt:lpstr>
      <vt:lpstr>Перечень издательств, представленных в EBSCOhost Collection Manager</vt:lpstr>
      <vt:lpstr>поиск по ключевому слову “transport”</vt:lpstr>
      <vt:lpstr>Поиск по издателю IEEE</vt:lpstr>
      <vt:lpstr>Подписные коллекции книг </vt:lpstr>
      <vt:lpstr>  Подписные коллекции книг  Engineering Core Collection           6 000 книг</vt:lpstr>
      <vt:lpstr>Презентация PowerPoint</vt:lpstr>
      <vt:lpstr>Презентация PowerPoint</vt:lpstr>
      <vt:lpstr>Презентация PowerPoint</vt:lpstr>
      <vt:lpstr>Презентация PowerPoint</vt:lpstr>
      <vt:lpstr>Тематические ресурсы</vt:lpstr>
      <vt:lpstr>Презентация PowerPoint</vt:lpstr>
      <vt:lpstr>Тематические ресурсы</vt:lpstr>
      <vt:lpstr>Тематические ресурсы</vt:lpstr>
      <vt:lpstr>Тематические ресурсы</vt:lpstr>
      <vt:lpstr>Тематические ресурсы</vt:lpstr>
      <vt:lpstr>Презентация PowerPoint</vt:lpstr>
      <vt:lpstr>Тематические ресурсы</vt:lpstr>
      <vt:lpstr>Тематические ресурсы</vt:lpstr>
      <vt:lpstr>EBSCO лицензирует следующЕе издание из Волгограда:</vt:lpstr>
      <vt:lpstr>Презентация PowerPoint</vt:lpstr>
      <vt:lpstr>Презентация PowerPoint</vt:lpstr>
      <vt:lpstr>Презентация PowerPoint</vt:lpstr>
      <vt:lpstr>Презентация PowerPoint</vt:lpstr>
      <vt:lpstr>Тематические ресурсы</vt:lpstr>
      <vt:lpstr>   по молекулярной формуле</vt:lpstr>
      <vt:lpstr>Информация коммерческих фирм по данному химическому веществу</vt:lpstr>
      <vt:lpstr>Поиск публикаций, посвященных данному химическому веществу</vt:lpstr>
      <vt:lpstr>переход на полный текст публикации</vt:lpstr>
      <vt:lpstr>Тематические ресурсы</vt:lpstr>
      <vt:lpstr>Тематические ресурсы</vt:lpstr>
      <vt:lpstr>Презентация PowerPoint</vt:lpstr>
      <vt:lpstr> www.jstor.org </vt:lpstr>
      <vt:lpstr> www.jstor.org </vt:lpstr>
      <vt:lpstr> www.jstor.org </vt:lpstr>
      <vt:lpstr>www.jstor.org/open/</vt:lpstr>
      <vt:lpstr>Free early Journal Content  https://www.jstor.org/open/</vt:lpstr>
      <vt:lpstr>Коллекция книг на платформе JSTOR,находящаяся в открытом доступе</vt:lpstr>
      <vt:lpstr>ПОДПИСКА на электронные ресурсы</vt:lpstr>
      <vt:lpstr>Подписка на электронные ресурсы</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 публикации статей в зарубежных журналах</dc:title>
  <dc:creator>1</dc:creator>
  <cp:lastModifiedBy>Лена</cp:lastModifiedBy>
  <cp:revision>511</cp:revision>
  <cp:lastPrinted>2017-11-20T14:42:58Z</cp:lastPrinted>
  <dcterms:created xsi:type="dcterms:W3CDTF">2013-02-10T12:26:42Z</dcterms:created>
  <dcterms:modified xsi:type="dcterms:W3CDTF">2019-04-02T06:29:22Z</dcterms:modified>
</cp:coreProperties>
</file>